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6"/>
    <p:sldMasterId id="2147483911" r:id="rId17"/>
    <p:sldMasterId id="2147483941" r:id="rId18"/>
  </p:sldMasterIdLst>
  <p:notesMasterIdLst>
    <p:notesMasterId r:id="rId62"/>
  </p:notesMasterIdLst>
  <p:handoutMasterIdLst>
    <p:handoutMasterId r:id="rId63"/>
  </p:handoutMasterIdLst>
  <p:sldIdLst>
    <p:sldId id="3789" r:id="rId19"/>
    <p:sldId id="2147468411" r:id="rId20"/>
    <p:sldId id="2147468417" r:id="rId21"/>
    <p:sldId id="2147468402" r:id="rId22"/>
    <p:sldId id="2147468415" r:id="rId23"/>
    <p:sldId id="2147468416" r:id="rId24"/>
    <p:sldId id="2147468401" r:id="rId25"/>
    <p:sldId id="2147468418" r:id="rId26"/>
    <p:sldId id="2147468374" r:id="rId27"/>
    <p:sldId id="2147468381" r:id="rId28"/>
    <p:sldId id="2147468373" r:id="rId29"/>
    <p:sldId id="2147468375" r:id="rId30"/>
    <p:sldId id="2147468382" r:id="rId31"/>
    <p:sldId id="2147468377" r:id="rId32"/>
    <p:sldId id="2147468393" r:id="rId33"/>
    <p:sldId id="2147468378" r:id="rId34"/>
    <p:sldId id="2147468394" r:id="rId35"/>
    <p:sldId id="2147468379" r:id="rId36"/>
    <p:sldId id="2147468380" r:id="rId37"/>
    <p:sldId id="2147468390" r:id="rId38"/>
    <p:sldId id="2147468419" r:id="rId39"/>
    <p:sldId id="2147468391" r:id="rId40"/>
    <p:sldId id="2147468396" r:id="rId41"/>
    <p:sldId id="2147468395" r:id="rId42"/>
    <p:sldId id="2147468408" r:id="rId43"/>
    <p:sldId id="2147468400" r:id="rId44"/>
    <p:sldId id="2147468409" r:id="rId45"/>
    <p:sldId id="2147468389" r:id="rId46"/>
    <p:sldId id="2147468392" r:id="rId47"/>
    <p:sldId id="2147468410" r:id="rId48"/>
    <p:sldId id="2147468384" r:id="rId49"/>
    <p:sldId id="2147468385" r:id="rId50"/>
    <p:sldId id="2147468414" r:id="rId51"/>
    <p:sldId id="2147468399" r:id="rId52"/>
    <p:sldId id="2147468404" r:id="rId53"/>
    <p:sldId id="2147468403" r:id="rId54"/>
    <p:sldId id="2147468405" r:id="rId55"/>
    <p:sldId id="2147468398" r:id="rId56"/>
    <p:sldId id="2147468406" r:id="rId57"/>
    <p:sldId id="2147468407" r:id="rId58"/>
    <p:sldId id="2147468412" r:id="rId59"/>
    <p:sldId id="2147468413" r:id="rId60"/>
    <p:sldId id="2147468372" r:id="rId61"/>
  </p:sldIdLst>
  <p:sldSz cx="12192000" cy="6858000"/>
  <p:notesSz cx="6858000" cy="9144000"/>
  <p:custDataLst>
    <p:tags r:id="rId64"/>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9A7FCB-7C56-3E18-FCC0-5DE02E051654}" name="SHE KHUN Oey" initials="SKO" userId="S::oey.shekhun@hexagon.com::b9ca7a41-e188-4e10-94a8-209aabab785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937FF4-222D-4EB0-A46C-7FC7D48053E9}" v="1" dt="2023-04-25T19:30:54.075"/>
  </p1510:revLst>
</p1510:revInfo>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Master" Target="slideMasters/slideMaster3.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customXml" Target="../customXml/item7.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61" Type="http://schemas.openxmlformats.org/officeDocument/2006/relationships/slide" Target="slides/slide43.xml"/><Relationship Id="rId10" Type="http://schemas.openxmlformats.org/officeDocument/2006/relationships/customXml" Target="../customXml/item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33.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2.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notesMaster" Target="notesMasters/notesMaster1.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ULVEDA Edgar" userId="f1c32494-3796-4ed8-90bd-e53aae2b31ec" providerId="ADAL" clId="{35937FF4-222D-4EB0-A46C-7FC7D48053E9}"/>
    <pc:docChg chg="modSld sldOrd">
      <pc:chgData name="SEPULVEDA Edgar" userId="f1c32494-3796-4ed8-90bd-e53aae2b31ec" providerId="ADAL" clId="{35937FF4-222D-4EB0-A46C-7FC7D48053E9}" dt="2023-04-25T19:57:52.117" v="2"/>
      <pc:docMkLst>
        <pc:docMk/>
      </pc:docMkLst>
      <pc:sldChg chg="ord">
        <pc:chgData name="SEPULVEDA Edgar" userId="f1c32494-3796-4ed8-90bd-e53aae2b31ec" providerId="ADAL" clId="{35937FF4-222D-4EB0-A46C-7FC7D48053E9}" dt="2023-04-25T19:57:52.117" v="2"/>
        <pc:sldMkLst>
          <pc:docMk/>
          <pc:sldMk cId="430207645" sldId="2147468377"/>
        </pc:sldMkLst>
      </pc:sldChg>
      <pc:sldChg chg="modSp">
        <pc:chgData name="SEPULVEDA Edgar" userId="f1c32494-3796-4ed8-90bd-e53aae2b31ec" providerId="ADAL" clId="{35937FF4-222D-4EB0-A46C-7FC7D48053E9}" dt="2023-04-25T19:30:54.075" v="0"/>
        <pc:sldMkLst>
          <pc:docMk/>
          <pc:sldMk cId="1428832175" sldId="2147468402"/>
        </pc:sldMkLst>
        <pc:graphicFrameChg chg="mod">
          <ac:chgData name="SEPULVEDA Edgar" userId="f1c32494-3796-4ed8-90bd-e53aae2b31ec" providerId="ADAL" clId="{35937FF4-222D-4EB0-A46C-7FC7D48053E9}" dt="2023-04-25T19:30:54.075" v="0"/>
          <ac:graphicFrameMkLst>
            <pc:docMk/>
            <pc:sldMk cId="1428832175" sldId="2147468402"/>
            <ac:graphicFrameMk id="6" creationId="{FEB71C76-C0E9-8FA6-B800-7457D69D07E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10CDDB-07C5-45CB-8A69-AA9526C556F3}" type="doc">
      <dgm:prSet loTypeId="urn:microsoft.com/office/officeart/2005/8/layout/chevron1" loCatId="process" qsTypeId="urn:microsoft.com/office/officeart/2005/8/quickstyle/simple1" qsCatId="simple" csTypeId="urn:microsoft.com/office/officeart/2005/8/colors/accent1_2" csCatId="accent1" phldr="1"/>
      <dgm:spPr/>
    </dgm:pt>
    <dgm:pt modelId="{D6F9BF4A-14E8-4BB2-BDF2-666E79CF4A57}">
      <dgm:prSet phldrT="[Text]" custT="1"/>
      <dgm:spPr/>
      <dgm:t>
        <a:bodyPr/>
        <a:lstStyle/>
        <a:p>
          <a:r>
            <a:rPr lang="en-AU" sz="2000"/>
            <a:t>Phase 3</a:t>
          </a:r>
        </a:p>
      </dgm:t>
    </dgm:pt>
    <dgm:pt modelId="{AB892807-BAC8-4CAC-8592-A811FCA5C407}" type="parTrans" cxnId="{5C68A52E-7793-470C-A0C6-6487ACBDE258}">
      <dgm:prSet/>
      <dgm:spPr/>
      <dgm:t>
        <a:bodyPr/>
        <a:lstStyle/>
        <a:p>
          <a:endParaRPr lang="en-AU"/>
        </a:p>
      </dgm:t>
    </dgm:pt>
    <dgm:pt modelId="{59B9295F-F954-4AF9-9453-E264DC9E7349}" type="sibTrans" cxnId="{5C68A52E-7793-470C-A0C6-6487ACBDE258}">
      <dgm:prSet/>
      <dgm:spPr/>
      <dgm:t>
        <a:bodyPr/>
        <a:lstStyle/>
        <a:p>
          <a:endParaRPr lang="en-AU"/>
        </a:p>
      </dgm:t>
    </dgm:pt>
    <dgm:pt modelId="{C412A25E-DBAF-47DB-9530-2AD3537CF8F8}" type="pres">
      <dgm:prSet presAssocID="{B810CDDB-07C5-45CB-8A69-AA9526C556F3}" presName="Name0" presStyleCnt="0">
        <dgm:presLayoutVars>
          <dgm:dir/>
          <dgm:animLvl val="lvl"/>
          <dgm:resizeHandles val="exact"/>
        </dgm:presLayoutVars>
      </dgm:prSet>
      <dgm:spPr/>
    </dgm:pt>
    <dgm:pt modelId="{F82CD2A2-D483-4C3F-BB4C-92E05A0DFD76}" type="pres">
      <dgm:prSet presAssocID="{D6F9BF4A-14E8-4BB2-BDF2-666E79CF4A57}" presName="parTxOnly" presStyleLbl="node1" presStyleIdx="0" presStyleCnt="1" custScaleY="35382" custLinFactNeighborX="8274" custLinFactNeighborY="-1703">
        <dgm:presLayoutVars>
          <dgm:chMax val="0"/>
          <dgm:chPref val="0"/>
          <dgm:bulletEnabled val="1"/>
        </dgm:presLayoutVars>
      </dgm:prSet>
      <dgm:spPr/>
    </dgm:pt>
  </dgm:ptLst>
  <dgm:cxnLst>
    <dgm:cxn modelId="{5C68A52E-7793-470C-A0C6-6487ACBDE258}" srcId="{B810CDDB-07C5-45CB-8A69-AA9526C556F3}" destId="{D6F9BF4A-14E8-4BB2-BDF2-666E79CF4A57}" srcOrd="0" destOrd="0" parTransId="{AB892807-BAC8-4CAC-8592-A811FCA5C407}" sibTransId="{59B9295F-F954-4AF9-9453-E264DC9E7349}"/>
    <dgm:cxn modelId="{5931ED46-37EF-4350-B5A9-F68984943080}" type="presOf" srcId="{D6F9BF4A-14E8-4BB2-BDF2-666E79CF4A57}" destId="{F82CD2A2-D483-4C3F-BB4C-92E05A0DFD76}" srcOrd="0" destOrd="0" presId="urn:microsoft.com/office/officeart/2005/8/layout/chevron1"/>
    <dgm:cxn modelId="{4829E5D9-F3AC-487F-9615-EF5B74D575A7}" type="presOf" srcId="{B810CDDB-07C5-45CB-8A69-AA9526C556F3}" destId="{C412A25E-DBAF-47DB-9530-2AD3537CF8F8}" srcOrd="0" destOrd="0" presId="urn:microsoft.com/office/officeart/2005/8/layout/chevron1"/>
    <dgm:cxn modelId="{4B930891-FF9B-40BF-AFD2-88D4AD0894F1}" type="presParOf" srcId="{C412A25E-DBAF-47DB-9530-2AD3537CF8F8}" destId="{F82CD2A2-D483-4C3F-BB4C-92E05A0DFD76}"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10CDDB-07C5-45CB-8A69-AA9526C556F3}" type="doc">
      <dgm:prSet loTypeId="urn:microsoft.com/office/officeart/2005/8/layout/chevron1" loCatId="process" qsTypeId="urn:microsoft.com/office/officeart/2005/8/quickstyle/simple1" qsCatId="simple" csTypeId="urn:microsoft.com/office/officeart/2005/8/colors/accent1_2" csCatId="accent1" phldr="1"/>
      <dgm:spPr/>
    </dgm:pt>
    <dgm:pt modelId="{D6F9BF4A-14E8-4BB2-BDF2-666E79CF4A57}">
      <dgm:prSet phldrT="[Text]" custT="1"/>
      <dgm:spPr/>
      <dgm:t>
        <a:bodyPr/>
        <a:lstStyle/>
        <a:p>
          <a:r>
            <a:rPr lang="en-AU" sz="2000"/>
            <a:t>Phase 2</a:t>
          </a:r>
        </a:p>
      </dgm:t>
    </dgm:pt>
    <dgm:pt modelId="{AB892807-BAC8-4CAC-8592-A811FCA5C407}" type="parTrans" cxnId="{5C68A52E-7793-470C-A0C6-6487ACBDE258}">
      <dgm:prSet/>
      <dgm:spPr/>
      <dgm:t>
        <a:bodyPr/>
        <a:lstStyle/>
        <a:p>
          <a:endParaRPr lang="en-AU"/>
        </a:p>
      </dgm:t>
    </dgm:pt>
    <dgm:pt modelId="{59B9295F-F954-4AF9-9453-E264DC9E7349}" type="sibTrans" cxnId="{5C68A52E-7793-470C-A0C6-6487ACBDE258}">
      <dgm:prSet/>
      <dgm:spPr/>
      <dgm:t>
        <a:bodyPr/>
        <a:lstStyle/>
        <a:p>
          <a:endParaRPr lang="en-AU"/>
        </a:p>
      </dgm:t>
    </dgm:pt>
    <dgm:pt modelId="{C412A25E-DBAF-47DB-9530-2AD3537CF8F8}" type="pres">
      <dgm:prSet presAssocID="{B810CDDB-07C5-45CB-8A69-AA9526C556F3}" presName="Name0" presStyleCnt="0">
        <dgm:presLayoutVars>
          <dgm:dir/>
          <dgm:animLvl val="lvl"/>
          <dgm:resizeHandles val="exact"/>
        </dgm:presLayoutVars>
      </dgm:prSet>
      <dgm:spPr/>
    </dgm:pt>
    <dgm:pt modelId="{F82CD2A2-D483-4C3F-BB4C-92E05A0DFD76}" type="pres">
      <dgm:prSet presAssocID="{D6F9BF4A-14E8-4BB2-BDF2-666E79CF4A57}" presName="parTxOnly" presStyleLbl="node1" presStyleIdx="0" presStyleCnt="1" custScaleY="35382" custLinFactNeighborX="8274" custLinFactNeighborY="-1703">
        <dgm:presLayoutVars>
          <dgm:chMax val="0"/>
          <dgm:chPref val="0"/>
          <dgm:bulletEnabled val="1"/>
        </dgm:presLayoutVars>
      </dgm:prSet>
      <dgm:spPr/>
    </dgm:pt>
  </dgm:ptLst>
  <dgm:cxnLst>
    <dgm:cxn modelId="{5C68A52E-7793-470C-A0C6-6487ACBDE258}" srcId="{B810CDDB-07C5-45CB-8A69-AA9526C556F3}" destId="{D6F9BF4A-14E8-4BB2-BDF2-666E79CF4A57}" srcOrd="0" destOrd="0" parTransId="{AB892807-BAC8-4CAC-8592-A811FCA5C407}" sibTransId="{59B9295F-F954-4AF9-9453-E264DC9E7349}"/>
    <dgm:cxn modelId="{5931ED46-37EF-4350-B5A9-F68984943080}" type="presOf" srcId="{D6F9BF4A-14E8-4BB2-BDF2-666E79CF4A57}" destId="{F82CD2A2-D483-4C3F-BB4C-92E05A0DFD76}" srcOrd="0" destOrd="0" presId="urn:microsoft.com/office/officeart/2005/8/layout/chevron1"/>
    <dgm:cxn modelId="{4829E5D9-F3AC-487F-9615-EF5B74D575A7}" type="presOf" srcId="{B810CDDB-07C5-45CB-8A69-AA9526C556F3}" destId="{C412A25E-DBAF-47DB-9530-2AD3537CF8F8}" srcOrd="0" destOrd="0" presId="urn:microsoft.com/office/officeart/2005/8/layout/chevron1"/>
    <dgm:cxn modelId="{4B930891-FF9B-40BF-AFD2-88D4AD0894F1}" type="presParOf" srcId="{C412A25E-DBAF-47DB-9530-2AD3537CF8F8}" destId="{F82CD2A2-D483-4C3F-BB4C-92E05A0DFD76}" srcOrd="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10CDDB-07C5-45CB-8A69-AA9526C556F3}" type="doc">
      <dgm:prSet loTypeId="urn:microsoft.com/office/officeart/2005/8/layout/chevron1" loCatId="process" qsTypeId="urn:microsoft.com/office/officeart/2005/8/quickstyle/simple1" qsCatId="simple" csTypeId="urn:microsoft.com/office/officeart/2005/8/colors/accent1_2" csCatId="accent1" phldr="1"/>
      <dgm:spPr/>
    </dgm:pt>
    <dgm:pt modelId="{D6F9BF4A-14E8-4BB2-BDF2-666E79CF4A57}">
      <dgm:prSet phldrT="[Text]" custT="1"/>
      <dgm:spPr/>
      <dgm:t>
        <a:bodyPr/>
        <a:lstStyle/>
        <a:p>
          <a:r>
            <a:rPr lang="en-AU" sz="2000"/>
            <a:t>Phase 1</a:t>
          </a:r>
        </a:p>
      </dgm:t>
    </dgm:pt>
    <dgm:pt modelId="{AB892807-BAC8-4CAC-8592-A811FCA5C407}" type="parTrans" cxnId="{5C68A52E-7793-470C-A0C6-6487ACBDE258}">
      <dgm:prSet/>
      <dgm:spPr/>
      <dgm:t>
        <a:bodyPr/>
        <a:lstStyle/>
        <a:p>
          <a:endParaRPr lang="en-AU"/>
        </a:p>
      </dgm:t>
    </dgm:pt>
    <dgm:pt modelId="{59B9295F-F954-4AF9-9453-E264DC9E7349}" type="sibTrans" cxnId="{5C68A52E-7793-470C-A0C6-6487ACBDE258}">
      <dgm:prSet/>
      <dgm:spPr/>
      <dgm:t>
        <a:bodyPr/>
        <a:lstStyle/>
        <a:p>
          <a:endParaRPr lang="en-AU"/>
        </a:p>
      </dgm:t>
    </dgm:pt>
    <dgm:pt modelId="{C412A25E-DBAF-47DB-9530-2AD3537CF8F8}" type="pres">
      <dgm:prSet presAssocID="{B810CDDB-07C5-45CB-8A69-AA9526C556F3}" presName="Name0" presStyleCnt="0">
        <dgm:presLayoutVars>
          <dgm:dir/>
          <dgm:animLvl val="lvl"/>
          <dgm:resizeHandles val="exact"/>
        </dgm:presLayoutVars>
      </dgm:prSet>
      <dgm:spPr/>
    </dgm:pt>
    <dgm:pt modelId="{F82CD2A2-D483-4C3F-BB4C-92E05A0DFD76}" type="pres">
      <dgm:prSet presAssocID="{D6F9BF4A-14E8-4BB2-BDF2-666E79CF4A57}" presName="parTxOnly" presStyleLbl="node1" presStyleIdx="0" presStyleCnt="1" custScaleY="35382" custLinFactNeighborX="8274" custLinFactNeighborY="-1703">
        <dgm:presLayoutVars>
          <dgm:chMax val="0"/>
          <dgm:chPref val="0"/>
          <dgm:bulletEnabled val="1"/>
        </dgm:presLayoutVars>
      </dgm:prSet>
      <dgm:spPr/>
    </dgm:pt>
  </dgm:ptLst>
  <dgm:cxnLst>
    <dgm:cxn modelId="{5C68A52E-7793-470C-A0C6-6487ACBDE258}" srcId="{B810CDDB-07C5-45CB-8A69-AA9526C556F3}" destId="{D6F9BF4A-14E8-4BB2-BDF2-666E79CF4A57}" srcOrd="0" destOrd="0" parTransId="{AB892807-BAC8-4CAC-8592-A811FCA5C407}" sibTransId="{59B9295F-F954-4AF9-9453-E264DC9E7349}"/>
    <dgm:cxn modelId="{5931ED46-37EF-4350-B5A9-F68984943080}" type="presOf" srcId="{D6F9BF4A-14E8-4BB2-BDF2-666E79CF4A57}" destId="{F82CD2A2-D483-4C3F-BB4C-92E05A0DFD76}" srcOrd="0" destOrd="0" presId="urn:microsoft.com/office/officeart/2005/8/layout/chevron1"/>
    <dgm:cxn modelId="{4829E5D9-F3AC-487F-9615-EF5B74D575A7}" type="presOf" srcId="{B810CDDB-07C5-45CB-8A69-AA9526C556F3}" destId="{C412A25E-DBAF-47DB-9530-2AD3537CF8F8}" srcOrd="0" destOrd="0" presId="urn:microsoft.com/office/officeart/2005/8/layout/chevron1"/>
    <dgm:cxn modelId="{4B930891-FF9B-40BF-AFD2-88D4AD0894F1}" type="presParOf" srcId="{C412A25E-DBAF-47DB-9530-2AD3537CF8F8}" destId="{F82CD2A2-D483-4C3F-BB4C-92E05A0DFD76}" srcOrd="0"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CD2A2-D483-4C3F-BB4C-92E05A0DFD76}">
      <dsp:nvSpPr>
        <dsp:cNvPr id="0" name=""/>
        <dsp:cNvSpPr/>
      </dsp:nvSpPr>
      <dsp:spPr>
        <a:xfrm>
          <a:off x="0" y="384893"/>
          <a:ext cx="2381159" cy="337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AU" sz="2000" kern="1200"/>
            <a:t>Phase 3</a:t>
          </a:r>
        </a:p>
      </dsp:txBody>
      <dsp:txXfrm>
        <a:off x="168500" y="384893"/>
        <a:ext cx="2044159" cy="337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CD2A2-D483-4C3F-BB4C-92E05A0DFD76}">
      <dsp:nvSpPr>
        <dsp:cNvPr id="0" name=""/>
        <dsp:cNvSpPr/>
      </dsp:nvSpPr>
      <dsp:spPr>
        <a:xfrm>
          <a:off x="0" y="384893"/>
          <a:ext cx="2381159" cy="337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AU" sz="2000" kern="1200"/>
            <a:t>Phase 2</a:t>
          </a:r>
        </a:p>
      </dsp:txBody>
      <dsp:txXfrm>
        <a:off x="168500" y="384893"/>
        <a:ext cx="2044159" cy="337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CD2A2-D483-4C3F-BB4C-92E05A0DFD76}">
      <dsp:nvSpPr>
        <dsp:cNvPr id="0" name=""/>
        <dsp:cNvSpPr/>
      </dsp:nvSpPr>
      <dsp:spPr>
        <a:xfrm>
          <a:off x="0" y="384893"/>
          <a:ext cx="2381159" cy="337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AU" sz="2000" kern="1200"/>
            <a:t>Phase 1</a:t>
          </a:r>
        </a:p>
      </dsp:txBody>
      <dsp:txXfrm>
        <a:off x="168500" y="384893"/>
        <a:ext cx="2044159" cy="337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June 30</a:t>
            </a:r>
            <a:r>
              <a:rPr lang="en-US" baseline="30000" dirty="0"/>
              <a:t>th</a:t>
            </a:r>
            <a:r>
              <a:rPr lang="en-US" dirty="0"/>
              <a:t>, 2023, MASEP 3.3.18 version</a:t>
            </a:r>
          </a:p>
        </p:txBody>
      </p:sp>
      <p:sp>
        <p:nvSpPr>
          <p:cNvPr id="4" name="Footer Placeholder 3"/>
          <p:cNvSpPr>
            <a:spLocks noGrp="1"/>
          </p:cNvSpPr>
          <p:nvPr>
            <p:ph type="ftr" sz="quarter" idx="4"/>
          </p:nvPr>
        </p:nvSpPr>
        <p:spPr/>
        <p:txBody>
          <a:bodyPr/>
          <a:lstStyle/>
          <a:p>
            <a:pPr>
              <a:defRPr/>
            </a:pPr>
            <a:r>
              <a:rPr lang="en-US"/>
              <a:t>Confidential</a:t>
            </a:r>
          </a:p>
        </p:txBody>
      </p:sp>
      <p:sp>
        <p:nvSpPr>
          <p:cNvPr id="5" name="Slide Number Placeholder 4"/>
          <p:cNvSpPr>
            <a:spLocks noGrp="1"/>
          </p:cNvSpPr>
          <p:nvPr>
            <p:ph type="sldNum" sz="quarter" idx="5"/>
          </p:nvPr>
        </p:nvSpPr>
        <p:spPr/>
        <p:txBody>
          <a:bodyPr/>
          <a:lstStyle/>
          <a:p>
            <a:pPr>
              <a:defRPr/>
            </a:pPr>
            <a:fld id="{AEF9E43D-0595-554A-9483-79DE9C754639}" type="slidenum">
              <a:rPr lang="en-US" smtClean="0"/>
              <a:pPr>
                <a:defRPr/>
              </a:pPr>
              <a:t>14</a:t>
            </a:fld>
            <a:endParaRPr lang="en-US"/>
          </a:p>
        </p:txBody>
      </p:sp>
    </p:spTree>
    <p:extLst>
      <p:ext uri="{BB962C8B-B14F-4D97-AF65-F5344CB8AC3E}">
        <p14:creationId xmlns:p14="http://schemas.microsoft.com/office/powerpoint/2010/main" val="279173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382A3"/>
                </a:solidFill>
              </a:rPr>
              <a:t>Thank you.</a:t>
            </a:r>
          </a:p>
          <a:p>
            <a:endParaRPr lang="en-US" sz="1200" kern="120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5.xml"/><Relationship Id="rId1" Type="http://schemas.openxmlformats.org/officeDocument/2006/relationships/customXml" Target="../../customXml/item4.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xml"/><Relationship Id="rId1" Type="http://schemas.openxmlformats.org/officeDocument/2006/relationships/customXml" Target="../../customXml/item7.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hyperlink" Target="https://confluence.hexagonmining.com/display/9HSDR/9106+Display+-+System%2C+Subsystem+and+Cables+Diagrams?preview=/274406337/274407228/PL9_SUB_052%20-%20Screen%20Power%20Input.pdf#id-9106DisplaySystem,SubsystemandCablesDiagrams-PL9_SUB_001C-874206-ScreenMineDiscover9" TargetMode="External"/><Relationship Id="rId3" Type="http://schemas.openxmlformats.org/officeDocument/2006/relationships/hyperlink" Target="https://confluence.hexagonmining.com/display/TR/DxS2-x+Hardware+Variants" TargetMode="External"/><Relationship Id="rId7" Type="http://schemas.openxmlformats.org/officeDocument/2006/relationships/hyperlink" Target="https://confluence.hexagonmining.com/display/9HSDR/9106+Display+-+System%2C+Subsystem+and+Cables+Diagrams?preview=/274406337/290557545/PL9_SUB_001C%20-%20874206%20-%20Screen%20MineDiscover%209.pdf#id-9106DisplaySystem,SubsystemandCablesDiagrams-PL9_SUB_001C-874206-ScreenMineDiscover9" TargetMode="External"/><Relationship Id="rId2" Type="http://schemas.openxmlformats.org/officeDocument/2006/relationships/hyperlink" Target="https://confluence.hexagonmining.com/display/MPub/PL9_ECN_011+-+HxGN+MineDiscover+Display+9+-+D9S2-A+Replacement" TargetMode="External"/><Relationship Id="rId1" Type="http://schemas.openxmlformats.org/officeDocument/2006/relationships/slideLayout" Target="../slideLayouts/slideLayout22.xml"/><Relationship Id="rId6" Type="http://schemas.openxmlformats.org/officeDocument/2006/relationships/hyperlink" Target="https://confluence.hexagonmining.com/display/MPub/HxGN+MineDiscover+Display+User+Reference+Manual" TargetMode="External"/><Relationship Id="rId5" Type="http://schemas.openxmlformats.org/officeDocument/2006/relationships/hyperlink" Target="https://confluence.hexagonmining.com/display/MPub/HxGN+MineDiscover+Display12+Data+sheet" TargetMode="External"/><Relationship Id="rId4" Type="http://schemas.openxmlformats.org/officeDocument/2006/relationships/hyperlink" Target="https://confluence.hexagonmining.com/display/MPub/HxGN+MineDiscover+Display+9+Data+Sheet"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confluence.hexagonmining.com/display/TR/MASEP+TRM+-+What+Hardware+Devices+use+MASEP" TargetMode="Externa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hexagonmining.com/display/9HSDR/9106+Display+Replacement+Hexagon+Naming" TargetMode="External"/><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hyperlink" Target="http://abri-hydra.lgs-net.com:81/Releases/2.8/Products/005/" TargetMode="External"/><Relationship Id="rId2" Type="http://schemas.openxmlformats.org/officeDocument/2006/relationships/hyperlink" Target="https://confluence.hexagonmining.com/display/SCM/2.8-005" TargetMode="External"/><Relationship Id="rId1" Type="http://schemas.openxmlformats.org/officeDocument/2006/relationships/slideLayout" Target="../slideLayouts/slideLayout22.xml"/><Relationship Id="rId5" Type="http://schemas.openxmlformats.org/officeDocument/2006/relationships/hyperlink" Target="http://abri-hydra.lgs-net.com:81/Releases/2.8/Products/005/common-x86/2.8-005/" TargetMode="External"/><Relationship Id="rId4" Type="http://schemas.openxmlformats.org/officeDocument/2006/relationships/hyperlink" Target="https://hexagonna.jfrog.io/ui/repos/tree/General/OpPro/Releases/2.8/Products/00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s://confluence.hexagonmining.com/pages/viewpage.action?pageId=267389634" TargetMode="External"/><Relationship Id="rId2" Type="http://schemas.openxmlformats.org/officeDocument/2006/relationships/hyperlink" Target="https://hexagonna.jfrog.io/artifactory/masep-artifacts/Releases/3.3.x/images-for-production/masep-display-x900-3.3.1-r4c41c4d2-b182.hddimg" TargetMode="Externa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hyperlink" Target="https://hexagonna.jfrog.io/ui/native/embedded_artifacts/yocto_artifacts/releases/2.26.5/common-x86/installer" TargetMode="External"/><Relationship Id="rId7" Type="http://schemas.openxmlformats.org/officeDocument/2006/relationships/hyperlink" Target="http://abri-hydra.lgs-net.com:81/Releases/2.8/Products/005/common-x86/2.8-005/app-oppro-x86-2.8-005-b383.05e8ac3431071c9a790fea11fd4c18c8b773d285.sqfs" TargetMode="External"/><Relationship Id="rId2" Type="http://schemas.openxmlformats.org/officeDocument/2006/relationships/hyperlink" Target="https://hexagonna.jfrog.io/ui/native/masep-artifacts/Releases/3.3.x/images-for-field-use" TargetMode="External"/><Relationship Id="rId1" Type="http://schemas.openxmlformats.org/officeDocument/2006/relationships/slideLayout" Target="../slideLayouts/slideLayout22.xml"/><Relationship Id="rId6" Type="http://schemas.openxmlformats.org/officeDocument/2006/relationships/hyperlink" Target="https://hexagonna.jfrog.io/artifactory/embedded_artifacts/legacy_artifacts/2.26.5/usbkey-ccpilot_i386_2.26.5-88f0d98a-b5.zip" TargetMode="External"/><Relationship Id="rId5" Type="http://schemas.openxmlformats.org/officeDocument/2006/relationships/hyperlink" Target="http://abri-hydra.lgs-net.com:81/Releases/2.8/Products/005/common-x86/2.8-005/app-jspanel-all-2.8-005-b383.05e8ac3431071c9a790fea11fd4c18c8b773d285.sqfs" TargetMode="External"/><Relationship Id="rId4" Type="http://schemas.openxmlformats.org/officeDocument/2006/relationships/hyperlink" Target="http://abri-hydra.lgs-net.com:81/Releases/2.8/Products/005/common-x86/2.8-005/app-ruby-gtk2-x86_64-2.0-1.sqf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hyperlink" Target="https://confluence.hexagonmining.com/display/PPC/%5BWiP%5D+Running+OP-Pro+v2.8+ruby+panels+on+MASEP+screen+with+32bit+Corebox" TargetMode="Externa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confluence.hexagonmining.com/pages/viewpage.action?pageId=281891574" TargetMode="Externa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hyperlink" Target="https://confluence.hexagonmining.com/display/~NUAR/Hmcmd+v1.1+Global+Parameters" TargetMode="Externa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hyperlink" Target="https://confluence.hexagonmining.com/display/PPC/mobile_router" TargetMode="External"/><Relationship Id="rId2" Type="http://schemas.openxmlformats.org/officeDocument/2006/relationships/hyperlink" Target="https://confluence.hexagonmining.com/display/PPC/wifi_router" TargetMode="External"/><Relationship Id="rId1" Type="http://schemas.openxmlformats.org/officeDocument/2006/relationships/slideLayout" Target="../slideLayouts/slideLayout22.xml"/><Relationship Id="rId5" Type="http://schemas.openxmlformats.org/officeDocument/2006/relationships/hyperlink" Target="https://confluence.hexagonmining.com/display/PPC/hp_position_provider" TargetMode="External"/><Relationship Id="rId4" Type="http://schemas.openxmlformats.org/officeDocument/2006/relationships/hyperlink" Target="https://confluence.hexagonmining.com/display/PPC/lp_position_provider"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confluence.hexagonmining.com/display/TR/MASEP+API+-+Custom+Hosts+Entries" TargetMode="Externa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hyperlink" Target="https://confluence.hexagonmining.com/pages/viewpage.action?pageId=281891574" TargetMode="Externa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hyperlink" Target="http://abri-hydra.lgs-net.com:81/Releases/3.1/Products/001/" TargetMode="External"/><Relationship Id="rId2" Type="http://schemas.openxmlformats.org/officeDocument/2006/relationships/hyperlink" Target="http://abri-hydra.lgs-net.com:81/Releases/3.0/Products/003/webpanels/OTA/sqfs/" TargetMode="External"/><Relationship Id="rId1" Type="http://schemas.openxmlformats.org/officeDocument/2006/relationships/slideLayout" Target="../slideLayouts/slideLayout22.xml"/><Relationship Id="rId5" Type="http://schemas.openxmlformats.org/officeDocument/2006/relationships/hyperlink" Target="https://hexagonna.jfrog.io/ui/native/embedded_artifacts/app.sqfs%20on%20MASEP" TargetMode="External"/><Relationship Id="rId4" Type="http://schemas.openxmlformats.org/officeDocument/2006/relationships/hyperlink" Target="http://abri-hydra.lgs-net.com:81/Releases/3.1/Products/001/corelp-x86/sqfs_display/"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abri-hydra.lgs-net.com:81/Releases/3.0/Products/003/webpanels/app-webpanels_common-x86_1.0.5-b180.de1dc542daac030ef13a5bf7b756d0126ed91ac4.sqfs" TargetMode="External"/><Relationship Id="rId3" Type="http://schemas.openxmlformats.org/officeDocument/2006/relationships/hyperlink" Target="https://hexagonna.jfrog.io/ui/native/embedded_artifacts/yocto_artifacts/releases/2.26.5/common-x86/installer" TargetMode="External"/><Relationship Id="rId7" Type="http://schemas.openxmlformats.org/officeDocument/2006/relationships/hyperlink" Target="http://abri-hydra.lgs-net.com:81/Releases/3.0/Products/003/webpanels/OTA/sqfs/app-oas-x86-6.2-22-b416.f0e95f96ca9361cbeb09d16a8cb29a78adb86dc1.sqfs" TargetMode="External"/><Relationship Id="rId2" Type="http://schemas.openxmlformats.org/officeDocument/2006/relationships/hyperlink" Target="https://hexagonna.jfrog.io/ui/native/masep-artifacts/Releases/3.3.x/images-for-field-use" TargetMode="External"/><Relationship Id="rId1" Type="http://schemas.openxmlformats.org/officeDocument/2006/relationships/slideLayout" Target="../slideLayouts/slideLayout22.xml"/><Relationship Id="rId6" Type="http://schemas.openxmlformats.org/officeDocument/2006/relationships/hyperlink" Target="http://abri-hydra.lgs-net.com:81/Releases/3.0/Products/003/webpanels/OTA/sqfs/app-oppro-x86-3.1-001-b299.a7e4910fdc2b019d8fc00d031b1bd58a20111636.sqfs" TargetMode="External"/><Relationship Id="rId5" Type="http://schemas.openxmlformats.org/officeDocument/2006/relationships/hyperlink" Target="https://hexagonna.jfrog.io/artifactory/embedded_artifacts/legacy_artifacts/2.26.5/usbkey-ccpilot_i386_2.26.5-88f0d98a-b5.zip" TargetMode="External"/><Relationship Id="rId4" Type="http://schemas.openxmlformats.org/officeDocument/2006/relationships/hyperlink" Target="https://hexagonna.jfrog.io/artifactory/embedded_artifacts/app.sqfs%20on%20MASEP/app-oppro-MASEP_all_v4.sqfs"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confluence.hexagonmining.com/display/PPC/Running+OP-Pro+v3.0+web+panels+on+MASEP+screen+with+32bit+Core+box"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confluence.hexagonmining.com/pages/viewpage.action?pageId=281890534" TargetMode="Externa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abri-hydra.lgs-net.com:81/Releases/2.8/Products/005/common-x86/2.8-005/" TargetMode="External"/><Relationship Id="rId2" Type="http://schemas.openxmlformats.org/officeDocument/2006/relationships/hyperlink" Target="https://confluence.hexagonmining.com/pages/viewpage.action?pageId=290557779" TargetMode="Externa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abri-hydra.lgs-net.com:81/Releases/3.0/Products/003/webpanels/OTA/sqfs/" TargetMode="External"/><Relationship Id="rId2" Type="http://schemas.openxmlformats.org/officeDocument/2006/relationships/hyperlink" Target="https://confluence.hexagonmining.com/pages/viewpage.action?pageId=290557823" TargetMode="Externa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s://confluence.hexagonmining.com/pages/viewpage.action?pageId=281896362" TargetMode="External"/><Relationship Id="rId2" Type="http://schemas.openxmlformats.org/officeDocument/2006/relationships/hyperlink" Target="https://confluence.hexagonmining.com/display/PPC/Platform+Release+3.3.3" TargetMode="External"/><Relationship Id="rId1" Type="http://schemas.openxmlformats.org/officeDocument/2006/relationships/slideLayout" Target="../slideLayouts/slideLayout22.xml"/><Relationship Id="rId4" Type="http://schemas.openxmlformats.org/officeDocument/2006/relationships/hyperlink" Target="https://confluence.hexagonmining.com/display/TR/MASEP+-+Platform+Software+%28Image%29+Updat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hyperlink" Target="https://confluence.hexagonmining.com/display/PPC/%5BWiP%5D+Running+OP-Pro+v2.8+ruby+panels+on+MASEP+screen+with+32bit+Corebox" TargetMode="Externa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wmf"/><Relationship Id="rId2" Type="http://schemas.openxmlformats.org/officeDocument/2006/relationships/image" Target="../media/image39.png"/><Relationship Id="rId1" Type="http://schemas.openxmlformats.org/officeDocument/2006/relationships/slideLayout" Target="../slideLayouts/slideLayout22.xml"/><Relationship Id="rId6" Type="http://schemas.openxmlformats.org/officeDocument/2006/relationships/oleObject" Target="../embeddings/oleObject1.bin"/><Relationship Id="rId5" Type="http://schemas.openxmlformats.org/officeDocument/2006/relationships/image" Target="../media/image42.png"/><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2" Type="http://schemas.openxmlformats.org/officeDocument/2006/relationships/hyperlink" Target="https://confluence.hexagonmining.com/display/TR/USB+File+Structure+when+using+MASEP+%3E%3D+v3.3.1?src=contextnavpagetreemode" TargetMode="Externa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hyperlink" Target="https://jira.hexagonmining.com/browse/MOPS-26275" TargetMode="External"/><Relationship Id="rId2" Type="http://schemas.openxmlformats.org/officeDocument/2006/relationships/hyperlink" Target="https://jira.hexagonmining.com/browse/PLAT-4649" TargetMode="Externa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6.xml"/><Relationship Id="rId1" Type="http://schemas.openxmlformats.org/officeDocument/2006/relationships/customXml" Target="../../customXml/item8.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42.png"/><Relationship Id="rId18" Type="http://schemas.microsoft.com/office/2007/relationships/diagramDrawing" Target="../diagrams/drawing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40.png"/><Relationship Id="rId17" Type="http://schemas.openxmlformats.org/officeDocument/2006/relationships/diagramColors" Target="../diagrams/colors3.xml"/><Relationship Id="rId2" Type="http://schemas.openxmlformats.org/officeDocument/2006/relationships/diagramData" Target="../diagrams/data1.xml"/><Relationship Id="rId16" Type="http://schemas.openxmlformats.org/officeDocument/2006/relationships/diagramQuickStyle" Target="../diagrams/quickStyle3.xml"/><Relationship Id="rId1" Type="http://schemas.openxmlformats.org/officeDocument/2006/relationships/slideLayout" Target="../slideLayouts/slideLayout2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Layout" Target="../diagrams/layout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customXml" Target="../../customXml/item15.xml"/><Relationship Id="rId1" Type="http://schemas.openxmlformats.org/officeDocument/2006/relationships/customXml" Target="../../customXml/item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0"/>
            <a:ext cx="5073346" cy="1980281"/>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OP Pro 2.8-005, 3.1-001</a:t>
            </a: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New Display support</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Nathan George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Product Manager – OP Pro</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extLst>
      <p:ext uri="{BB962C8B-B14F-4D97-AF65-F5344CB8AC3E}">
        <p14:creationId xmlns:p14="http://schemas.microsoft.com/office/powerpoint/2010/main" val="1306561173"/>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a:t>Hardware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a:t>HxGN </a:t>
            </a:r>
            <a:r>
              <a:rPr lang="en-US" err="1"/>
              <a:t>MineDiscover</a:t>
            </a:r>
            <a:r>
              <a:rPr lang="en-US"/>
              <a:t> Display9 Series 2: D9S2-B (X900)</a:t>
            </a:r>
          </a:p>
        </p:txBody>
      </p:sp>
      <p:pic>
        <p:nvPicPr>
          <p:cNvPr id="8" name="Content Placeholder 7">
            <a:extLst>
              <a:ext uri="{FF2B5EF4-FFF2-40B4-BE49-F238E27FC236}">
                <a16:creationId xmlns:a16="http://schemas.microsoft.com/office/drawing/2014/main" id="{E6791813-D269-4DC5-B1E7-C21A5EF8F921}"/>
              </a:ext>
            </a:extLst>
          </p:cNvPr>
          <p:cNvPicPr>
            <a:picLocks noGrp="1" noChangeAspect="1"/>
          </p:cNvPicPr>
          <p:nvPr>
            <p:ph sz="quarter" idx="21"/>
          </p:nvPr>
        </p:nvPicPr>
        <p:blipFill rotWithShape="1">
          <a:blip r:embed="rId4"/>
          <a:srcRect t="-12548" b="-12548"/>
          <a:stretch/>
        </p:blipFill>
        <p:spPr>
          <a:xfrm>
            <a:off x="6226629" y="2108781"/>
            <a:ext cx="4884369" cy="3437932"/>
          </a:xfrm>
          <a:noFill/>
        </p:spPr>
      </p:pic>
      <p:pic>
        <p:nvPicPr>
          <p:cNvPr id="12" name="Content Placeholder 2">
            <a:extLst>
              <a:ext uri="{FF2B5EF4-FFF2-40B4-BE49-F238E27FC236}">
                <a16:creationId xmlns:a16="http://schemas.microsoft.com/office/drawing/2014/main" id="{3368143A-3897-4913-B082-6BC2287131BB}"/>
              </a:ext>
            </a:extLst>
          </p:cNvPr>
          <p:cNvPicPr>
            <a:picLocks noChangeAspect="1"/>
          </p:cNvPicPr>
          <p:nvPr/>
        </p:nvPicPr>
        <p:blipFill rotWithShape="1">
          <a:blip r:embed="rId5"/>
          <a:srcRect t="-17078" b="-17078"/>
          <a:stretch/>
        </p:blipFill>
        <p:spPr>
          <a:xfrm>
            <a:off x="610054" y="1893334"/>
            <a:ext cx="5355771" cy="3769735"/>
          </a:xfrm>
          <a:prstGeom prst="rect">
            <a:avLst/>
          </a:prstGeom>
          <a:noFill/>
        </p:spPr>
      </p:pic>
      <p:sp>
        <p:nvSpPr>
          <p:cNvPr id="17" name="Text Placeholder 5">
            <a:extLst>
              <a:ext uri="{FF2B5EF4-FFF2-40B4-BE49-F238E27FC236}">
                <a16:creationId xmlns:a16="http://schemas.microsoft.com/office/drawing/2014/main" id="{5E8A775B-5C2B-CAF2-38D3-48DC9EC0832C}"/>
              </a:ext>
            </a:extLst>
          </p:cNvPr>
          <p:cNvSpPr>
            <a:spLocks noGrp="1"/>
          </p:cNvSpPr>
          <p:nvPr>
            <p:ph type="body" sz="quarter" idx="25"/>
          </p:nvPr>
        </p:nvSpPr>
        <p:spPr>
          <a:xfrm>
            <a:off x="609600" y="1524002"/>
            <a:ext cx="5356225" cy="449942"/>
          </a:xfrm>
        </p:spPr>
        <p:txBody>
          <a:bodyPr>
            <a:normAutofit/>
          </a:bodyPr>
          <a:lstStyle/>
          <a:p>
            <a:r>
              <a:rPr lang="en-US"/>
              <a:t>Front view</a:t>
            </a:r>
          </a:p>
        </p:txBody>
      </p:sp>
      <p:sp>
        <p:nvSpPr>
          <p:cNvPr id="19" name="Text Placeholder 6">
            <a:extLst>
              <a:ext uri="{FF2B5EF4-FFF2-40B4-BE49-F238E27FC236}">
                <a16:creationId xmlns:a16="http://schemas.microsoft.com/office/drawing/2014/main" id="{1B3EDC75-F641-A8E8-6D30-2240206F3094}"/>
              </a:ext>
            </a:extLst>
          </p:cNvPr>
          <p:cNvSpPr>
            <a:spLocks noGrp="1"/>
          </p:cNvSpPr>
          <p:nvPr>
            <p:ph type="body" sz="quarter" idx="26"/>
          </p:nvPr>
        </p:nvSpPr>
        <p:spPr>
          <a:xfrm>
            <a:off x="6226629" y="1524002"/>
            <a:ext cx="5356225" cy="449942"/>
          </a:xfrm>
        </p:spPr>
        <p:txBody>
          <a:bodyPr>
            <a:normAutofit/>
          </a:bodyPr>
          <a:lstStyle/>
          <a:p>
            <a:r>
              <a:rPr lang="en-US"/>
              <a:t>Rear view</a:t>
            </a:r>
          </a:p>
        </p:txBody>
      </p:sp>
    </p:spTree>
    <p:custDataLst>
      <p:custData r:id="rId1"/>
      <p:custData r:id="rId2"/>
    </p:custDataLst>
    <p:extLst>
      <p:ext uri="{BB962C8B-B14F-4D97-AF65-F5344CB8AC3E}">
        <p14:creationId xmlns:p14="http://schemas.microsoft.com/office/powerpoint/2010/main" val="3155116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a:t>Connectors – Comparison with Display9 Series 1</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a:t>HxGN </a:t>
            </a:r>
            <a:r>
              <a:rPr lang="en-US" err="1"/>
              <a:t>MineDiscover</a:t>
            </a:r>
            <a:r>
              <a:rPr lang="en-US"/>
              <a:t> Display9 Series 2: D9S2-B (X900)</a:t>
            </a:r>
          </a:p>
        </p:txBody>
      </p:sp>
      <p:pic>
        <p:nvPicPr>
          <p:cNvPr id="24" name="Content Placeholder 10">
            <a:extLst>
              <a:ext uri="{FF2B5EF4-FFF2-40B4-BE49-F238E27FC236}">
                <a16:creationId xmlns:a16="http://schemas.microsoft.com/office/drawing/2014/main" id="{2214D39F-F588-4E82-AFD1-5A8C0FE4362E}"/>
              </a:ext>
            </a:extLst>
          </p:cNvPr>
          <p:cNvPicPr>
            <a:picLocks noChangeAspect="1"/>
          </p:cNvPicPr>
          <p:nvPr/>
        </p:nvPicPr>
        <p:blipFill>
          <a:blip r:embed="rId4"/>
          <a:stretch>
            <a:fillRect/>
          </a:stretch>
        </p:blipFill>
        <p:spPr>
          <a:xfrm>
            <a:off x="609601" y="1663200"/>
            <a:ext cx="5397674" cy="2563895"/>
          </a:xfrm>
          <a:prstGeom prst="rect">
            <a:avLst/>
          </a:prstGeom>
          <a:noFill/>
        </p:spPr>
      </p:pic>
      <p:graphicFrame>
        <p:nvGraphicFramePr>
          <p:cNvPr id="16" name="Table 17">
            <a:extLst>
              <a:ext uri="{FF2B5EF4-FFF2-40B4-BE49-F238E27FC236}">
                <a16:creationId xmlns:a16="http://schemas.microsoft.com/office/drawing/2014/main" id="{B25D1505-6ACF-4C5F-887B-F4DC13C89517}"/>
              </a:ext>
            </a:extLst>
          </p:cNvPr>
          <p:cNvGraphicFramePr>
            <a:graphicFrameLocks noGrp="1"/>
          </p:cNvGraphicFramePr>
          <p:nvPr>
            <p:extLst>
              <p:ext uri="{D42A27DB-BD31-4B8C-83A1-F6EECF244321}">
                <p14:modId xmlns:p14="http://schemas.microsoft.com/office/powerpoint/2010/main" val="3927916886"/>
              </p:ext>
            </p:extLst>
          </p:nvPr>
        </p:nvGraphicFramePr>
        <p:xfrm>
          <a:off x="6296525" y="1663200"/>
          <a:ext cx="4906212" cy="3383280"/>
        </p:xfrm>
        <a:graphic>
          <a:graphicData uri="http://schemas.openxmlformats.org/drawingml/2006/table">
            <a:tbl>
              <a:tblPr firstRow="1" bandRow="1">
                <a:tableStyleId>{8EC20E35-A176-4012-BC5E-935CFFF8708E}</a:tableStyleId>
              </a:tblPr>
              <a:tblGrid>
                <a:gridCol w="1226553">
                  <a:extLst>
                    <a:ext uri="{9D8B030D-6E8A-4147-A177-3AD203B41FA5}">
                      <a16:colId xmlns:a16="http://schemas.microsoft.com/office/drawing/2014/main" val="3977139782"/>
                    </a:ext>
                  </a:extLst>
                </a:gridCol>
                <a:gridCol w="2029996">
                  <a:extLst>
                    <a:ext uri="{9D8B030D-6E8A-4147-A177-3AD203B41FA5}">
                      <a16:colId xmlns:a16="http://schemas.microsoft.com/office/drawing/2014/main" val="1077208032"/>
                    </a:ext>
                  </a:extLst>
                </a:gridCol>
                <a:gridCol w="818147">
                  <a:extLst>
                    <a:ext uri="{9D8B030D-6E8A-4147-A177-3AD203B41FA5}">
                      <a16:colId xmlns:a16="http://schemas.microsoft.com/office/drawing/2014/main" val="3555583472"/>
                    </a:ext>
                  </a:extLst>
                </a:gridCol>
                <a:gridCol w="831516">
                  <a:extLst>
                    <a:ext uri="{9D8B030D-6E8A-4147-A177-3AD203B41FA5}">
                      <a16:colId xmlns:a16="http://schemas.microsoft.com/office/drawing/2014/main" val="920352655"/>
                    </a:ext>
                  </a:extLst>
                </a:gridCol>
              </a:tblGrid>
              <a:tr h="211702">
                <a:tc>
                  <a:txBody>
                    <a:bodyPr/>
                    <a:lstStyle/>
                    <a:p>
                      <a:r>
                        <a:rPr lang="en-US"/>
                        <a:t>Symbol (Connector)</a:t>
                      </a:r>
                      <a:endParaRPr lang="en-ID"/>
                    </a:p>
                  </a:txBody>
                  <a:tcPr/>
                </a:tc>
                <a:tc>
                  <a:txBody>
                    <a:bodyPr/>
                    <a:lstStyle/>
                    <a:p>
                      <a:r>
                        <a:rPr lang="en-US"/>
                        <a:t>Connector</a:t>
                      </a:r>
                      <a:endParaRPr lang="en-ID"/>
                    </a:p>
                  </a:txBody>
                  <a:tcPr/>
                </a:tc>
                <a:tc>
                  <a:txBody>
                    <a:bodyPr/>
                    <a:lstStyle/>
                    <a:p>
                      <a:r>
                        <a:rPr lang="en-US"/>
                        <a:t>D9S2-A</a:t>
                      </a:r>
                      <a:endParaRPr lang="en-ID"/>
                    </a:p>
                  </a:txBody>
                  <a:tcPr/>
                </a:tc>
                <a:tc>
                  <a:txBody>
                    <a:bodyPr/>
                    <a:lstStyle/>
                    <a:p>
                      <a:r>
                        <a:rPr lang="en-US"/>
                        <a:t>D9S2-B</a:t>
                      </a:r>
                      <a:endParaRPr lang="en-ID"/>
                    </a:p>
                  </a:txBody>
                  <a:tcPr/>
                </a:tc>
                <a:extLst>
                  <a:ext uri="{0D108BD9-81ED-4DB2-BD59-A6C34878D82A}">
                    <a16:rowId xmlns:a16="http://schemas.microsoft.com/office/drawing/2014/main" val="3942162736"/>
                  </a:ext>
                </a:extLst>
              </a:tr>
              <a:tr h="211702">
                <a:tc>
                  <a:txBody>
                    <a:bodyPr/>
                    <a:lstStyle/>
                    <a:p>
                      <a:r>
                        <a:rPr lang="en-US"/>
                        <a:t>X1</a:t>
                      </a:r>
                      <a:endParaRPr lang="en-ID"/>
                    </a:p>
                  </a:txBody>
                  <a:tcPr/>
                </a:tc>
                <a:tc>
                  <a:txBody>
                    <a:bodyPr/>
                    <a:lstStyle/>
                    <a:p>
                      <a:r>
                        <a:rPr lang="en-US"/>
                        <a:t>Power</a:t>
                      </a:r>
                      <a:endParaRPr lang="en-ID"/>
                    </a:p>
                  </a:txBody>
                  <a:tcPr/>
                </a:tc>
                <a:tc>
                  <a:txBody>
                    <a:bodyPr/>
                    <a:lstStyle/>
                    <a:p>
                      <a:r>
                        <a:rPr lang="en-US"/>
                        <a:t>Yes</a:t>
                      </a:r>
                      <a:endParaRPr lang="en-ID"/>
                    </a:p>
                  </a:txBody>
                  <a:tcPr/>
                </a:tc>
                <a:tc>
                  <a:txBody>
                    <a:bodyPr/>
                    <a:lstStyle/>
                    <a:p>
                      <a:r>
                        <a:rPr lang="en-US"/>
                        <a:t>Yes</a:t>
                      </a:r>
                      <a:endParaRPr lang="en-ID"/>
                    </a:p>
                  </a:txBody>
                  <a:tcPr/>
                </a:tc>
                <a:extLst>
                  <a:ext uri="{0D108BD9-81ED-4DB2-BD59-A6C34878D82A}">
                    <a16:rowId xmlns:a16="http://schemas.microsoft.com/office/drawing/2014/main" val="3967794095"/>
                  </a:ext>
                </a:extLst>
              </a:tr>
              <a:tr h="211702">
                <a:tc>
                  <a:txBody>
                    <a:bodyPr/>
                    <a:lstStyle/>
                    <a:p>
                      <a:r>
                        <a:rPr lang="en-US"/>
                        <a:t>X2</a:t>
                      </a:r>
                      <a:endParaRPr lang="en-ID"/>
                    </a:p>
                  </a:txBody>
                  <a:tcPr/>
                </a:tc>
                <a:tc>
                  <a:txBody>
                    <a:bodyPr/>
                    <a:lstStyle/>
                    <a:p>
                      <a:r>
                        <a:rPr lang="en-US"/>
                        <a:t>CAN 2</a:t>
                      </a:r>
                      <a:endParaRPr lang="en-ID"/>
                    </a:p>
                  </a:txBody>
                  <a:tcPr/>
                </a:tc>
                <a:tc>
                  <a:txBody>
                    <a:bodyPr/>
                    <a:lstStyle/>
                    <a:p>
                      <a:r>
                        <a:rPr lang="en-US">
                          <a:solidFill>
                            <a:srgbClr val="FF0000"/>
                          </a:solidFill>
                        </a:rPr>
                        <a:t>No</a:t>
                      </a:r>
                      <a:endParaRPr lang="en-ID">
                        <a:solidFill>
                          <a:srgbClr val="FF0000"/>
                        </a:solidFill>
                      </a:endParaRPr>
                    </a:p>
                  </a:txBody>
                  <a:tcPr/>
                </a:tc>
                <a:tc>
                  <a:txBody>
                    <a:bodyPr/>
                    <a:lstStyle/>
                    <a:p>
                      <a:r>
                        <a:rPr lang="en-US"/>
                        <a:t>Yes</a:t>
                      </a:r>
                      <a:endParaRPr lang="en-ID"/>
                    </a:p>
                  </a:txBody>
                  <a:tcPr/>
                </a:tc>
                <a:extLst>
                  <a:ext uri="{0D108BD9-81ED-4DB2-BD59-A6C34878D82A}">
                    <a16:rowId xmlns:a16="http://schemas.microsoft.com/office/drawing/2014/main" val="3897830692"/>
                  </a:ext>
                </a:extLst>
              </a:tr>
              <a:tr h="295803">
                <a:tc>
                  <a:txBody>
                    <a:bodyPr/>
                    <a:lstStyle/>
                    <a:p>
                      <a:r>
                        <a:rPr lang="en-US"/>
                        <a:t>X3</a:t>
                      </a:r>
                      <a:endParaRPr lang="en-ID"/>
                    </a:p>
                  </a:txBody>
                  <a:tcPr/>
                </a:tc>
                <a:tc>
                  <a:txBody>
                    <a:bodyPr/>
                    <a:lstStyle/>
                    <a:p>
                      <a:r>
                        <a:rPr lang="en-US"/>
                        <a:t>Ethernet 1 in D9S2-A,</a:t>
                      </a:r>
                    </a:p>
                    <a:p>
                      <a:r>
                        <a:rPr lang="en-US"/>
                        <a:t>Ethernet 2 in D9S2-B</a:t>
                      </a:r>
                      <a:endParaRPr lang="en-ID"/>
                    </a:p>
                  </a:txBody>
                  <a:tcPr/>
                </a:tc>
                <a:tc>
                  <a:txBody>
                    <a:bodyPr/>
                    <a:lstStyle/>
                    <a:p>
                      <a:r>
                        <a:rPr lang="en-US"/>
                        <a:t>Yes</a:t>
                      </a:r>
                      <a:endParaRPr lang="en-ID"/>
                    </a:p>
                  </a:txBody>
                  <a:tcPr/>
                </a:tc>
                <a:tc>
                  <a:txBody>
                    <a:bodyPr/>
                    <a:lstStyle/>
                    <a:p>
                      <a:r>
                        <a:rPr lang="en-US"/>
                        <a:t>Yes</a:t>
                      </a:r>
                      <a:endParaRPr lang="en-ID"/>
                    </a:p>
                  </a:txBody>
                  <a:tcPr/>
                </a:tc>
                <a:extLst>
                  <a:ext uri="{0D108BD9-81ED-4DB2-BD59-A6C34878D82A}">
                    <a16:rowId xmlns:a16="http://schemas.microsoft.com/office/drawing/2014/main" val="1662957021"/>
                  </a:ext>
                </a:extLst>
              </a:tr>
              <a:tr h="295803">
                <a:tc>
                  <a:txBody>
                    <a:bodyPr/>
                    <a:lstStyle/>
                    <a:p>
                      <a:r>
                        <a:rPr lang="en-US"/>
                        <a:t>X4</a:t>
                      </a:r>
                      <a:endParaRPr lang="en-ID"/>
                    </a:p>
                  </a:txBody>
                  <a:tcPr/>
                </a:tc>
                <a:tc>
                  <a:txBody>
                    <a:bodyPr/>
                    <a:lstStyle/>
                    <a:p>
                      <a:r>
                        <a:rPr lang="en-US"/>
                        <a:t>Ethernet 2 in D9S2-A,</a:t>
                      </a:r>
                    </a:p>
                    <a:p>
                      <a:r>
                        <a:rPr lang="en-US"/>
                        <a:t>Ethernet 1 in D9S2-B</a:t>
                      </a:r>
                      <a:endParaRPr lang="en-ID"/>
                    </a:p>
                  </a:txBody>
                  <a:tcPr/>
                </a:tc>
                <a:tc>
                  <a:txBody>
                    <a:bodyPr/>
                    <a:lstStyle/>
                    <a:p>
                      <a:r>
                        <a:rPr lang="en-US"/>
                        <a:t>Yes</a:t>
                      </a:r>
                      <a:endParaRPr lang="en-ID"/>
                    </a:p>
                  </a:txBody>
                  <a:tcPr/>
                </a:tc>
                <a:tc>
                  <a:txBody>
                    <a:bodyPr/>
                    <a:lstStyle/>
                    <a:p>
                      <a:r>
                        <a:rPr lang="en-US"/>
                        <a:t>Yes</a:t>
                      </a:r>
                      <a:endParaRPr lang="en-ID"/>
                    </a:p>
                  </a:txBody>
                  <a:tcPr/>
                </a:tc>
                <a:extLst>
                  <a:ext uri="{0D108BD9-81ED-4DB2-BD59-A6C34878D82A}">
                    <a16:rowId xmlns:a16="http://schemas.microsoft.com/office/drawing/2014/main" val="3155317090"/>
                  </a:ext>
                </a:extLst>
              </a:tr>
              <a:tr h="211702">
                <a:tc>
                  <a:txBody>
                    <a:bodyPr/>
                    <a:lstStyle/>
                    <a:p>
                      <a:r>
                        <a:rPr lang="en-US"/>
                        <a:t>X5</a:t>
                      </a:r>
                      <a:endParaRPr lang="en-ID"/>
                    </a:p>
                  </a:txBody>
                  <a:tcPr/>
                </a:tc>
                <a:tc>
                  <a:txBody>
                    <a:bodyPr/>
                    <a:lstStyle/>
                    <a:p>
                      <a:r>
                        <a:rPr lang="en-US"/>
                        <a:t>CAN 1</a:t>
                      </a:r>
                      <a:endParaRPr lang="en-ID"/>
                    </a:p>
                  </a:txBody>
                  <a:tcPr/>
                </a:tc>
                <a:tc>
                  <a:txBody>
                    <a:bodyPr/>
                    <a:lstStyle/>
                    <a:p>
                      <a:r>
                        <a:rPr lang="en-US">
                          <a:solidFill>
                            <a:srgbClr val="FF0000"/>
                          </a:solidFill>
                        </a:rPr>
                        <a:t>No</a:t>
                      </a:r>
                      <a:endParaRPr lang="en-ID">
                        <a:solidFill>
                          <a:srgbClr val="FF0000"/>
                        </a:solidFill>
                      </a:endParaRPr>
                    </a:p>
                  </a:txBody>
                  <a:tcPr/>
                </a:tc>
                <a:tc>
                  <a:txBody>
                    <a:bodyPr/>
                    <a:lstStyle/>
                    <a:p>
                      <a:r>
                        <a:rPr lang="en-US"/>
                        <a:t>Yes</a:t>
                      </a:r>
                      <a:endParaRPr lang="en-ID"/>
                    </a:p>
                  </a:txBody>
                  <a:tcPr/>
                </a:tc>
                <a:extLst>
                  <a:ext uri="{0D108BD9-81ED-4DB2-BD59-A6C34878D82A}">
                    <a16:rowId xmlns:a16="http://schemas.microsoft.com/office/drawing/2014/main" val="80105365"/>
                  </a:ext>
                </a:extLst>
              </a:tr>
              <a:tr h="211702">
                <a:tc>
                  <a:txBody>
                    <a:bodyPr/>
                    <a:lstStyle/>
                    <a:p>
                      <a:r>
                        <a:rPr lang="en-US"/>
                        <a:t>X6</a:t>
                      </a:r>
                      <a:endParaRPr lang="en-ID"/>
                    </a:p>
                  </a:txBody>
                  <a:tcPr/>
                </a:tc>
                <a:tc>
                  <a:txBody>
                    <a:bodyPr/>
                    <a:lstStyle/>
                    <a:p>
                      <a:r>
                        <a:rPr lang="en-US"/>
                        <a:t>AUX</a:t>
                      </a:r>
                      <a:endParaRPr lang="en-ID"/>
                    </a:p>
                  </a:txBody>
                  <a:tcPr/>
                </a:tc>
                <a:tc>
                  <a:txBody>
                    <a:bodyPr/>
                    <a:lstStyle/>
                    <a:p>
                      <a:r>
                        <a:rPr lang="en-US">
                          <a:solidFill>
                            <a:srgbClr val="FF0000"/>
                          </a:solidFill>
                        </a:rPr>
                        <a:t>No</a:t>
                      </a:r>
                      <a:endParaRPr lang="en-ID">
                        <a:solidFill>
                          <a:srgbClr val="FF0000"/>
                        </a:solidFill>
                      </a:endParaRPr>
                    </a:p>
                  </a:txBody>
                  <a:tcPr/>
                </a:tc>
                <a:tc>
                  <a:txBody>
                    <a:bodyPr/>
                    <a:lstStyle/>
                    <a:p>
                      <a:r>
                        <a:rPr lang="en-US"/>
                        <a:t>Yes</a:t>
                      </a:r>
                      <a:endParaRPr lang="en-ID"/>
                    </a:p>
                  </a:txBody>
                  <a:tcPr/>
                </a:tc>
                <a:extLst>
                  <a:ext uri="{0D108BD9-81ED-4DB2-BD59-A6C34878D82A}">
                    <a16:rowId xmlns:a16="http://schemas.microsoft.com/office/drawing/2014/main" val="4005232278"/>
                  </a:ext>
                </a:extLst>
              </a:tr>
              <a:tr h="211702">
                <a:tc>
                  <a:txBody>
                    <a:bodyPr/>
                    <a:lstStyle/>
                    <a:p>
                      <a:r>
                        <a:rPr lang="en-US"/>
                        <a:t>X7</a:t>
                      </a:r>
                      <a:endParaRPr lang="en-ID"/>
                    </a:p>
                  </a:txBody>
                  <a:tcPr/>
                </a:tc>
                <a:tc>
                  <a:txBody>
                    <a:bodyPr/>
                    <a:lstStyle/>
                    <a:p>
                      <a:r>
                        <a:rPr lang="en-US"/>
                        <a:t>USB 1</a:t>
                      </a:r>
                      <a:endParaRPr lang="en-ID"/>
                    </a:p>
                  </a:txBody>
                  <a:tcPr/>
                </a:tc>
                <a:tc>
                  <a:txBody>
                    <a:bodyPr/>
                    <a:lstStyle/>
                    <a:p>
                      <a:r>
                        <a:rPr lang="en-US"/>
                        <a:t>Yes</a:t>
                      </a:r>
                      <a:endParaRPr lang="en-ID"/>
                    </a:p>
                  </a:txBody>
                  <a:tcPr/>
                </a:tc>
                <a:tc>
                  <a:txBody>
                    <a:bodyPr/>
                    <a:lstStyle/>
                    <a:p>
                      <a:r>
                        <a:rPr lang="en-US"/>
                        <a:t>Yes</a:t>
                      </a:r>
                      <a:endParaRPr lang="en-ID"/>
                    </a:p>
                  </a:txBody>
                  <a:tcPr/>
                </a:tc>
                <a:extLst>
                  <a:ext uri="{0D108BD9-81ED-4DB2-BD59-A6C34878D82A}">
                    <a16:rowId xmlns:a16="http://schemas.microsoft.com/office/drawing/2014/main" val="954466218"/>
                  </a:ext>
                </a:extLst>
              </a:tr>
              <a:tr h="211702">
                <a:tc>
                  <a:txBody>
                    <a:bodyPr/>
                    <a:lstStyle/>
                    <a:p>
                      <a:r>
                        <a:rPr lang="en-US"/>
                        <a:t>X8</a:t>
                      </a:r>
                      <a:endParaRPr lang="en-ID"/>
                    </a:p>
                  </a:txBody>
                  <a:tcPr/>
                </a:tc>
                <a:tc>
                  <a:txBody>
                    <a:bodyPr/>
                    <a:lstStyle/>
                    <a:p>
                      <a:r>
                        <a:rPr lang="en-US"/>
                        <a:t>USB 2</a:t>
                      </a:r>
                      <a:endParaRPr lang="en-ID"/>
                    </a:p>
                  </a:txBody>
                  <a:tcPr/>
                </a:tc>
                <a:tc>
                  <a:txBody>
                    <a:bodyPr/>
                    <a:lstStyle/>
                    <a:p>
                      <a:r>
                        <a:rPr lang="en-US"/>
                        <a:t>Yes</a:t>
                      </a:r>
                      <a:endParaRPr lang="en-ID"/>
                    </a:p>
                  </a:txBody>
                  <a:tcPr/>
                </a:tc>
                <a:tc>
                  <a:txBody>
                    <a:bodyPr/>
                    <a:lstStyle/>
                    <a:p>
                      <a:r>
                        <a:rPr lang="en-US"/>
                        <a:t>Yes</a:t>
                      </a:r>
                      <a:endParaRPr lang="en-ID"/>
                    </a:p>
                  </a:txBody>
                  <a:tcPr/>
                </a:tc>
                <a:extLst>
                  <a:ext uri="{0D108BD9-81ED-4DB2-BD59-A6C34878D82A}">
                    <a16:rowId xmlns:a16="http://schemas.microsoft.com/office/drawing/2014/main" val="2775596920"/>
                  </a:ext>
                </a:extLst>
              </a:tr>
            </a:tbl>
          </a:graphicData>
        </a:graphic>
      </p:graphicFrame>
    </p:spTree>
    <p:custDataLst>
      <p:custData r:id="rId1"/>
      <p:custData r:id="rId2"/>
    </p:custDataLst>
    <p:extLst>
      <p:ext uri="{BB962C8B-B14F-4D97-AF65-F5344CB8AC3E}">
        <p14:creationId xmlns:p14="http://schemas.microsoft.com/office/powerpoint/2010/main" val="3838229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Resources</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HxGN </a:t>
            </a:r>
            <a:r>
              <a:rPr lang="en-US" err="1"/>
              <a:t>MineDiscover</a:t>
            </a:r>
            <a:r>
              <a:rPr lang="en-US"/>
              <a:t> Display9 Series 2: D9S2-B (X900)</a:t>
            </a:r>
            <a:endParaRPr lang="en-ID"/>
          </a:p>
        </p:txBody>
      </p:sp>
      <p:sp>
        <p:nvSpPr>
          <p:cNvPr id="4" name="Content Placeholder 3">
            <a:extLst>
              <a:ext uri="{FF2B5EF4-FFF2-40B4-BE49-F238E27FC236}">
                <a16:creationId xmlns:a16="http://schemas.microsoft.com/office/drawing/2014/main" id="{2ABD6578-5549-48EB-BA47-828A7DABC4B3}"/>
              </a:ext>
            </a:extLst>
          </p:cNvPr>
          <p:cNvSpPr>
            <a:spLocks noGrp="1"/>
          </p:cNvSpPr>
          <p:nvPr>
            <p:ph sz="quarter" idx="21"/>
          </p:nvPr>
        </p:nvSpPr>
        <p:spPr/>
        <p:txBody>
          <a:bodyPr/>
          <a:lstStyle/>
          <a:p>
            <a:r>
              <a:rPr lang="en-US">
                <a:latin typeface="+mn-lt"/>
              </a:rPr>
              <a:t>Change Notification</a:t>
            </a:r>
          </a:p>
          <a:p>
            <a:pPr lvl="1"/>
            <a:r>
              <a:rPr lang="en-US">
                <a:latin typeface="+mn-lt"/>
              </a:rPr>
              <a:t> </a:t>
            </a:r>
            <a:r>
              <a:rPr lang="en-US" b="0" i="0" u="none" strike="noStrike">
                <a:solidFill>
                  <a:srgbClr val="3B73AF"/>
                </a:solidFill>
                <a:effectLst/>
                <a:latin typeface="+mn-lt"/>
                <a:hlinkClick r:id="rId2"/>
              </a:rPr>
              <a:t>PL9_ECN_011 - HxGN </a:t>
            </a:r>
            <a:r>
              <a:rPr lang="en-US" b="0" i="0" u="none" strike="noStrike" err="1">
                <a:solidFill>
                  <a:srgbClr val="3B73AF"/>
                </a:solidFill>
                <a:effectLst/>
                <a:latin typeface="+mn-lt"/>
                <a:hlinkClick r:id="rId2"/>
              </a:rPr>
              <a:t>MineDiscover</a:t>
            </a:r>
            <a:r>
              <a:rPr lang="en-US" b="0" i="0" u="none" strike="noStrike">
                <a:solidFill>
                  <a:srgbClr val="3B73AF"/>
                </a:solidFill>
                <a:effectLst/>
                <a:latin typeface="+mn-lt"/>
                <a:hlinkClick r:id="rId2"/>
              </a:rPr>
              <a:t> Display 9 - D9S2-A Replacement</a:t>
            </a:r>
            <a:endParaRPr lang="en-US">
              <a:latin typeface="+mn-lt"/>
            </a:endParaRPr>
          </a:p>
          <a:p>
            <a:r>
              <a:rPr lang="en-US">
                <a:latin typeface="+mn-lt"/>
              </a:rPr>
              <a:t>Technical Reference:</a:t>
            </a:r>
          </a:p>
          <a:p>
            <a:pPr lvl="1"/>
            <a:r>
              <a:rPr lang="en-US">
                <a:latin typeface="+mn-lt"/>
                <a:hlinkClick r:id="rId3"/>
              </a:rPr>
              <a:t>DxS2-x Hardware Variants</a:t>
            </a:r>
            <a:endParaRPr lang="en-US">
              <a:latin typeface="+mn-lt"/>
            </a:endParaRPr>
          </a:p>
          <a:p>
            <a:r>
              <a:rPr lang="en-US">
                <a:latin typeface="+mn-lt"/>
              </a:rPr>
              <a:t>Data Sheet:</a:t>
            </a:r>
          </a:p>
          <a:p>
            <a:pPr lvl="1"/>
            <a:r>
              <a:rPr lang="en-US" b="0" i="0" u="none" strike="noStrike">
                <a:solidFill>
                  <a:srgbClr val="3B73AF"/>
                </a:solidFill>
                <a:effectLst/>
                <a:latin typeface="+mn-lt"/>
                <a:hlinkClick r:id="rId4"/>
              </a:rPr>
              <a:t>HxGN </a:t>
            </a:r>
            <a:r>
              <a:rPr lang="en-US" b="0" i="0" u="none" strike="noStrike" err="1">
                <a:solidFill>
                  <a:srgbClr val="3B73AF"/>
                </a:solidFill>
                <a:effectLst/>
                <a:latin typeface="+mn-lt"/>
                <a:hlinkClick r:id="rId4"/>
              </a:rPr>
              <a:t>MineDiscover</a:t>
            </a:r>
            <a:r>
              <a:rPr lang="en-US" b="0" i="0" u="none" strike="noStrike">
                <a:solidFill>
                  <a:srgbClr val="3B73AF"/>
                </a:solidFill>
                <a:effectLst/>
                <a:latin typeface="+mn-lt"/>
                <a:hlinkClick r:id="rId4"/>
              </a:rPr>
              <a:t> Display 9 Data Sheet</a:t>
            </a:r>
            <a:endParaRPr lang="en-US" b="0" i="0" u="none" strike="noStrike">
              <a:solidFill>
                <a:srgbClr val="3B73AF"/>
              </a:solidFill>
              <a:effectLst/>
              <a:latin typeface="+mn-lt"/>
            </a:endParaRPr>
          </a:p>
          <a:p>
            <a:pPr lvl="1"/>
            <a:r>
              <a:rPr lang="en-US" b="0" i="0" u="none" strike="noStrike">
                <a:solidFill>
                  <a:srgbClr val="3B73AF"/>
                </a:solidFill>
                <a:effectLst/>
                <a:latin typeface="+mn-lt"/>
                <a:hlinkClick r:id="rId5"/>
              </a:rPr>
              <a:t>HxGN </a:t>
            </a:r>
            <a:r>
              <a:rPr lang="en-US" b="0" i="0" u="none" strike="noStrike" err="1">
                <a:solidFill>
                  <a:srgbClr val="3B73AF"/>
                </a:solidFill>
                <a:effectLst/>
                <a:latin typeface="+mn-lt"/>
                <a:hlinkClick r:id="rId5"/>
              </a:rPr>
              <a:t>MineDiscover</a:t>
            </a:r>
            <a:r>
              <a:rPr lang="en-US" b="0" i="0" u="none" strike="noStrike">
                <a:solidFill>
                  <a:srgbClr val="3B73AF"/>
                </a:solidFill>
                <a:effectLst/>
                <a:latin typeface="+mn-lt"/>
                <a:hlinkClick r:id="rId5"/>
              </a:rPr>
              <a:t> Display12 Data sheet</a:t>
            </a:r>
            <a:endParaRPr lang="en-US" b="0" i="0" u="none" strike="noStrike">
              <a:solidFill>
                <a:srgbClr val="3B73AF"/>
              </a:solidFill>
              <a:effectLst/>
              <a:latin typeface="+mn-lt"/>
            </a:endParaRPr>
          </a:p>
          <a:p>
            <a:r>
              <a:rPr lang="en-US">
                <a:latin typeface="+mn-lt"/>
              </a:rPr>
              <a:t>User Reference Manual:</a:t>
            </a:r>
          </a:p>
          <a:p>
            <a:pPr lvl="1"/>
            <a:r>
              <a:rPr lang="en-US" b="0" i="0" u="none" strike="noStrike">
                <a:solidFill>
                  <a:srgbClr val="3B73AF"/>
                </a:solidFill>
                <a:effectLst/>
                <a:latin typeface="+mn-lt"/>
                <a:hlinkClick r:id="rId6"/>
              </a:rPr>
              <a:t>HxGN </a:t>
            </a:r>
            <a:r>
              <a:rPr lang="en-US" b="0" i="0" u="none" strike="noStrike" err="1">
                <a:solidFill>
                  <a:srgbClr val="3B73AF"/>
                </a:solidFill>
                <a:effectLst/>
                <a:latin typeface="+mn-lt"/>
                <a:hlinkClick r:id="rId6"/>
              </a:rPr>
              <a:t>MineDiscover</a:t>
            </a:r>
            <a:r>
              <a:rPr lang="en-US" b="0" i="0" u="none" strike="noStrike">
                <a:solidFill>
                  <a:srgbClr val="3B73AF"/>
                </a:solidFill>
                <a:effectLst/>
                <a:latin typeface="+mn-lt"/>
                <a:hlinkClick r:id="rId6"/>
              </a:rPr>
              <a:t> Display User Reference Manual</a:t>
            </a:r>
            <a:endParaRPr lang="en-ID" b="0" i="0">
              <a:solidFill>
                <a:srgbClr val="3B73AF"/>
              </a:solidFill>
              <a:effectLst/>
              <a:latin typeface="+mn-lt"/>
            </a:endParaRPr>
          </a:p>
          <a:p>
            <a:pPr algn="l">
              <a:buFont typeface="Arial" panose="020B0604020202020204" pitchFamily="34" charset="0"/>
              <a:buChar char="•"/>
            </a:pPr>
            <a:r>
              <a:rPr lang="en-US">
                <a:latin typeface="+mn-lt"/>
              </a:rPr>
              <a:t>System, Subsystem and Cables Diagram:</a:t>
            </a:r>
          </a:p>
          <a:p>
            <a:pPr lvl="1"/>
            <a:r>
              <a:rPr lang="en-US" i="0">
                <a:solidFill>
                  <a:srgbClr val="3B73AF"/>
                </a:solidFill>
                <a:effectLst/>
                <a:latin typeface="+mn-lt"/>
                <a:hlinkClick r:id="rId7"/>
              </a:rPr>
              <a:t>PL9_SUB_001C -  874206 - Screen </a:t>
            </a:r>
            <a:r>
              <a:rPr lang="en-US" i="0" err="1">
                <a:solidFill>
                  <a:srgbClr val="3B73AF"/>
                </a:solidFill>
                <a:effectLst/>
                <a:latin typeface="+mn-lt"/>
                <a:hlinkClick r:id="rId7"/>
              </a:rPr>
              <a:t>MineDiscover</a:t>
            </a:r>
            <a:r>
              <a:rPr lang="en-US" i="0">
                <a:solidFill>
                  <a:srgbClr val="3B73AF"/>
                </a:solidFill>
                <a:effectLst/>
                <a:latin typeface="+mn-lt"/>
                <a:hlinkClick r:id="rId7"/>
              </a:rPr>
              <a:t> 9</a:t>
            </a:r>
            <a:endParaRPr lang="en-ID" i="0">
              <a:solidFill>
                <a:srgbClr val="3B73AF"/>
              </a:solidFill>
              <a:effectLst/>
              <a:latin typeface="+mn-lt"/>
            </a:endParaRPr>
          </a:p>
          <a:p>
            <a:pPr lvl="1"/>
            <a:r>
              <a:rPr lang="en-US" i="0">
                <a:solidFill>
                  <a:srgbClr val="172B4D"/>
                </a:solidFill>
                <a:effectLst/>
                <a:latin typeface="+mn-lt"/>
                <a:hlinkClick r:id="rId8"/>
              </a:rPr>
              <a:t>PL9_SUB_052 - 874207 - Screen Power Input</a:t>
            </a:r>
            <a:endParaRPr lang="en-ID">
              <a:solidFill>
                <a:srgbClr val="3B73AF"/>
              </a:solidFill>
              <a:latin typeface="+mn-lt"/>
            </a:endParaRPr>
          </a:p>
          <a:p>
            <a:pPr lvl="1"/>
            <a:endParaRPr lang="en-US" i="0">
              <a:solidFill>
                <a:srgbClr val="172B4D"/>
              </a:solidFill>
              <a:effectLst/>
              <a:latin typeface="+mn-lt"/>
            </a:endParaRPr>
          </a:p>
        </p:txBody>
      </p:sp>
    </p:spTree>
    <p:extLst>
      <p:ext uri="{BB962C8B-B14F-4D97-AF65-F5344CB8AC3E}">
        <p14:creationId xmlns:p14="http://schemas.microsoft.com/office/powerpoint/2010/main" val="289317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118232-567C-45E2-834B-D96BC44C7A0C}"/>
              </a:ext>
            </a:extLst>
          </p:cNvPr>
          <p:cNvSpPr>
            <a:spLocks noGrp="1"/>
          </p:cNvSpPr>
          <p:nvPr>
            <p:ph type="body" sz="quarter" idx="20"/>
          </p:nvPr>
        </p:nvSpPr>
        <p:spPr/>
        <p:txBody>
          <a:bodyPr/>
          <a:lstStyle/>
          <a:p>
            <a:r>
              <a:rPr lang="en-US"/>
              <a:t>What Hardware Devices use MASEP</a:t>
            </a:r>
          </a:p>
          <a:p>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MASEP Platform</a:t>
            </a:r>
            <a:endParaRPr lang="en-ID"/>
          </a:p>
        </p:txBody>
      </p:sp>
      <p:graphicFrame>
        <p:nvGraphicFramePr>
          <p:cNvPr id="9" name="Content Placeholder 8">
            <a:extLst>
              <a:ext uri="{FF2B5EF4-FFF2-40B4-BE49-F238E27FC236}">
                <a16:creationId xmlns:a16="http://schemas.microsoft.com/office/drawing/2014/main" id="{B6E9AA8A-B87E-44E8-83FB-4C3A63E9C355}"/>
              </a:ext>
            </a:extLst>
          </p:cNvPr>
          <p:cNvGraphicFramePr>
            <a:graphicFrameLocks noGrp="1"/>
          </p:cNvGraphicFramePr>
          <p:nvPr>
            <p:ph sz="quarter" idx="21"/>
            <p:extLst>
              <p:ext uri="{D42A27DB-BD31-4B8C-83A1-F6EECF244321}">
                <p14:modId xmlns:p14="http://schemas.microsoft.com/office/powerpoint/2010/main" val="2151082958"/>
              </p:ext>
            </p:extLst>
          </p:nvPr>
        </p:nvGraphicFramePr>
        <p:xfrm>
          <a:off x="609600" y="1663700"/>
          <a:ext cx="10845338" cy="2979720"/>
        </p:xfrm>
        <a:graphic>
          <a:graphicData uri="http://schemas.openxmlformats.org/drawingml/2006/table">
            <a:tbl>
              <a:tblPr/>
              <a:tblGrid>
                <a:gridCol w="1335578">
                  <a:extLst>
                    <a:ext uri="{9D8B030D-6E8A-4147-A177-3AD203B41FA5}">
                      <a16:colId xmlns:a16="http://schemas.microsoft.com/office/drawing/2014/main" val="4246790287"/>
                    </a:ext>
                  </a:extLst>
                </a:gridCol>
                <a:gridCol w="1958274">
                  <a:extLst>
                    <a:ext uri="{9D8B030D-6E8A-4147-A177-3AD203B41FA5}">
                      <a16:colId xmlns:a16="http://schemas.microsoft.com/office/drawing/2014/main" val="182413553"/>
                    </a:ext>
                  </a:extLst>
                </a:gridCol>
                <a:gridCol w="2547224">
                  <a:extLst>
                    <a:ext uri="{9D8B030D-6E8A-4147-A177-3AD203B41FA5}">
                      <a16:colId xmlns:a16="http://schemas.microsoft.com/office/drawing/2014/main" val="3399437424"/>
                    </a:ext>
                  </a:extLst>
                </a:gridCol>
                <a:gridCol w="1720735">
                  <a:extLst>
                    <a:ext uri="{9D8B030D-6E8A-4147-A177-3AD203B41FA5}">
                      <a16:colId xmlns:a16="http://schemas.microsoft.com/office/drawing/2014/main" val="3402195497"/>
                    </a:ext>
                  </a:extLst>
                </a:gridCol>
                <a:gridCol w="3283527">
                  <a:extLst>
                    <a:ext uri="{9D8B030D-6E8A-4147-A177-3AD203B41FA5}">
                      <a16:colId xmlns:a16="http://schemas.microsoft.com/office/drawing/2014/main" val="1348610458"/>
                    </a:ext>
                  </a:extLst>
                </a:gridCol>
              </a:tblGrid>
              <a:tr h="496620">
                <a:tc>
                  <a:txBody>
                    <a:bodyPr/>
                    <a:lstStyle/>
                    <a:p>
                      <a:pPr algn="l" fontAlgn="t"/>
                      <a:r>
                        <a:rPr lang="en-ID" sz="1200" b="1">
                          <a:solidFill>
                            <a:srgbClr val="172B4D"/>
                          </a:solidFill>
                          <a:effectLst/>
                        </a:rPr>
                        <a:t>Article Number</a:t>
                      </a:r>
                    </a:p>
                  </a:txBody>
                  <a:tcPr marL="84459" marR="12668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ID" sz="1200" b="1">
                          <a:solidFill>
                            <a:srgbClr val="172B4D"/>
                          </a:solidFill>
                          <a:effectLst/>
                        </a:rPr>
                        <a:t>Hardware Device Name</a:t>
                      </a:r>
                    </a:p>
                  </a:txBody>
                  <a:tcPr marL="84459" marR="12668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ID" sz="1200" b="1">
                          <a:solidFill>
                            <a:srgbClr val="172B4D"/>
                          </a:solidFill>
                          <a:effectLst/>
                        </a:rPr>
                        <a:t>Device Description</a:t>
                      </a:r>
                    </a:p>
                  </a:txBody>
                  <a:tcPr marL="84459" marR="12668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ID" sz="1200" b="1">
                          <a:solidFill>
                            <a:srgbClr val="172B4D"/>
                          </a:solidFill>
                          <a:effectLst/>
                        </a:rPr>
                        <a:t>MASEP version</a:t>
                      </a:r>
                    </a:p>
                  </a:txBody>
                  <a:tcPr marL="84459" marR="12668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ID" sz="1200" b="1">
                          <a:solidFill>
                            <a:srgbClr val="172B4D"/>
                          </a:solidFill>
                          <a:effectLst/>
                        </a:rPr>
                        <a:t>Comments</a:t>
                      </a:r>
                    </a:p>
                  </a:txBody>
                  <a:tcPr marL="84459" marR="12668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3139908018"/>
                  </a:ext>
                </a:extLst>
              </a:tr>
              <a:tr h="496620">
                <a:tc>
                  <a:txBody>
                    <a:bodyPr/>
                    <a:lstStyle/>
                    <a:p>
                      <a:pPr algn="l" fontAlgn="t"/>
                      <a:br>
                        <a:rPr lang="en-ID" sz="1200">
                          <a:effectLst/>
                        </a:rPr>
                      </a:br>
                      <a:endParaRPr lang="en-ID" sz="1200">
                        <a:effectLst/>
                      </a:endParaRP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D9S2-A</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Display9 from Cross Control</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v3.3.3</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ID" sz="1200">
                          <a:effectLst/>
                        </a:rPr>
                      </a:br>
                      <a:endParaRPr lang="en-ID" sz="1200">
                        <a:effectLst/>
                      </a:endParaRP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021625096"/>
                  </a:ext>
                </a:extLst>
              </a:tr>
              <a:tr h="49662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D" sz="1200">
                          <a:effectLst/>
                        </a:rPr>
                        <a:t>C000147-53</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D9S2-B</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X900 from Cross Control</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v3.3.3</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ID" sz="1200">
                          <a:effectLst/>
                        </a:rPr>
                      </a:br>
                      <a:endParaRPr lang="en-ID" sz="1200">
                        <a:effectLst/>
                      </a:endParaRP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4215910128"/>
                  </a:ext>
                </a:extLst>
              </a:tr>
              <a:tr h="496620">
                <a:tc>
                  <a:txBody>
                    <a:bodyPr/>
                    <a:lstStyle/>
                    <a:p>
                      <a:pPr algn="l" fontAlgn="t"/>
                      <a:br>
                        <a:rPr lang="en-ID" sz="1200">
                          <a:effectLst/>
                        </a:rPr>
                      </a:br>
                      <a:endParaRPr lang="en-ID" sz="1200">
                        <a:effectLst/>
                      </a:endParaRP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D12S4-A</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MPP1225 from </a:t>
                      </a:r>
                      <a:r>
                        <a:rPr lang="en-ID" sz="1200" err="1">
                          <a:effectLst/>
                        </a:rPr>
                        <a:t>Motium</a:t>
                      </a:r>
                      <a:endParaRPr lang="en-ID" sz="1200">
                        <a:effectLst/>
                      </a:endParaRP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v3.3.x</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i="1">
                          <a:effectLst/>
                        </a:rPr>
                        <a:t>I</a:t>
                      </a:r>
                      <a:r>
                        <a:rPr lang="en-ID" sz="1200" b="0" i="1">
                          <a:effectLst/>
                        </a:rPr>
                        <a:t>n Development</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729313647"/>
                  </a:ext>
                </a:extLst>
              </a:tr>
              <a:tr h="496620">
                <a:tc>
                  <a:txBody>
                    <a:bodyPr/>
                    <a:lstStyle/>
                    <a:p>
                      <a:pPr algn="l" fontAlgn="t"/>
                      <a:r>
                        <a:rPr lang="en-ID" sz="1200">
                          <a:effectLst/>
                        </a:rPr>
                        <a:t>C000154-38</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D10S5-A</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V1000 from Cross Control</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v3.3.3</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br>
                        <a:rPr lang="en-ID" sz="1200">
                          <a:effectLst/>
                        </a:rPr>
                      </a:br>
                      <a:endParaRPr lang="en-ID" sz="1200">
                        <a:effectLst/>
                      </a:endParaRP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409634006"/>
                  </a:ext>
                </a:extLst>
              </a:tr>
              <a:tr h="496620">
                <a:tc>
                  <a:txBody>
                    <a:bodyPr/>
                    <a:lstStyle/>
                    <a:p>
                      <a:pPr algn="l" fontAlgn="t"/>
                      <a:br>
                        <a:rPr lang="en-ID" sz="1200">
                          <a:effectLst/>
                        </a:rPr>
                      </a:br>
                      <a:endParaRPr lang="en-ID" sz="1200">
                        <a:effectLst/>
                      </a:endParaRP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D9S6-A</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ID" sz="1200">
                          <a:effectLst/>
                        </a:rPr>
                        <a:t>DisplayX-9 from Hexagon</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a:effectLst/>
                        </a:rPr>
                        <a:t>v3.4</a:t>
                      </a:r>
                      <a:endParaRPr lang="en-ID" sz="1200">
                        <a:effectLst/>
                      </a:endParaRP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i="1">
                          <a:effectLst/>
                        </a:rPr>
                        <a:t>I</a:t>
                      </a:r>
                      <a:r>
                        <a:rPr lang="en-ID" sz="1200" b="0" i="1">
                          <a:effectLst/>
                        </a:rPr>
                        <a:t>n Development</a:t>
                      </a:r>
                    </a:p>
                  </a:txBody>
                  <a:tcPr marL="84459" marR="84459" marT="59121" marB="5912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410879323"/>
                  </a:ext>
                </a:extLst>
              </a:tr>
            </a:tbl>
          </a:graphicData>
        </a:graphic>
      </p:graphicFrame>
      <p:sp>
        <p:nvSpPr>
          <p:cNvPr id="4" name="TextBox 3">
            <a:extLst>
              <a:ext uri="{FF2B5EF4-FFF2-40B4-BE49-F238E27FC236}">
                <a16:creationId xmlns:a16="http://schemas.microsoft.com/office/drawing/2014/main" id="{D57FC491-5A06-A0C9-1028-9F71B96F36DD}"/>
              </a:ext>
            </a:extLst>
          </p:cNvPr>
          <p:cNvSpPr txBox="1"/>
          <p:nvPr/>
        </p:nvSpPr>
        <p:spPr>
          <a:xfrm>
            <a:off x="525340" y="4959767"/>
            <a:ext cx="10929597" cy="307777"/>
          </a:xfrm>
          <a:prstGeom prst="rect">
            <a:avLst/>
          </a:prstGeom>
          <a:noFill/>
        </p:spPr>
        <p:txBody>
          <a:bodyPr wrap="square">
            <a:spAutoFit/>
          </a:bodyPr>
          <a:lstStyle/>
          <a:p>
            <a:r>
              <a:rPr lang="en-US" sz="1400">
                <a:hlinkClick r:id="rId2"/>
              </a:rPr>
              <a:t>https://confluence.hexagonmining.com/display/TR/MASEP+TRM+-+What+Hardware+Devices+use+MASEP</a:t>
            </a:r>
            <a:endParaRPr lang="en-US" sz="1400"/>
          </a:p>
        </p:txBody>
      </p:sp>
    </p:spTree>
    <p:extLst>
      <p:ext uri="{BB962C8B-B14F-4D97-AF65-F5344CB8AC3E}">
        <p14:creationId xmlns:p14="http://schemas.microsoft.com/office/powerpoint/2010/main" val="186784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118232-567C-45E2-834B-D96BC44C7A0C}"/>
              </a:ext>
            </a:extLst>
          </p:cNvPr>
          <p:cNvSpPr>
            <a:spLocks noGrp="1"/>
          </p:cNvSpPr>
          <p:nvPr>
            <p:ph type="body" sz="quarter" idx="20"/>
          </p:nvPr>
        </p:nvSpPr>
        <p:spPr/>
        <p:txBody>
          <a:bodyPr/>
          <a:lstStyle/>
          <a:p>
            <a:r>
              <a:rPr lang="en-US"/>
              <a:t>MASEP</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MASEP Platform</a:t>
            </a:r>
            <a:endParaRPr lang="en-ID"/>
          </a:p>
        </p:txBody>
      </p:sp>
      <p:sp>
        <p:nvSpPr>
          <p:cNvPr id="4" name="Content Placeholder 3">
            <a:extLst>
              <a:ext uri="{FF2B5EF4-FFF2-40B4-BE49-F238E27FC236}">
                <a16:creationId xmlns:a16="http://schemas.microsoft.com/office/drawing/2014/main" id="{2ABD6578-5549-48EB-BA47-828A7DABC4B3}"/>
              </a:ext>
            </a:extLst>
          </p:cNvPr>
          <p:cNvSpPr>
            <a:spLocks noGrp="1"/>
          </p:cNvSpPr>
          <p:nvPr>
            <p:ph sz="quarter" idx="21"/>
          </p:nvPr>
        </p:nvSpPr>
        <p:spPr/>
        <p:txBody>
          <a:bodyPr/>
          <a:lstStyle/>
          <a:p>
            <a:pPr marL="0" indent="0">
              <a:buNone/>
            </a:pPr>
            <a:r>
              <a:rPr lang="en-US"/>
              <a:t>MASEP is an acronym for 'Multiple Application Supported Embedded Platform’ with </a:t>
            </a:r>
            <a:r>
              <a:rPr lang="en-US" b="0" i="0">
                <a:solidFill>
                  <a:srgbClr val="172B4D"/>
                </a:solidFill>
                <a:effectLst/>
              </a:rPr>
              <a:t>primary purpose to allow multiple applications to co-exist on the common hardware.</a:t>
            </a:r>
          </a:p>
          <a:p>
            <a:pPr marL="0" indent="0">
              <a:buNone/>
            </a:pPr>
            <a:endParaRPr lang="en-US"/>
          </a:p>
          <a:p>
            <a:pPr marL="0" indent="0">
              <a:buNone/>
            </a:pPr>
            <a:r>
              <a:rPr lang="en-US"/>
              <a:t>Current version (3.3.3-RC10) available for the following hardware devices :</a:t>
            </a:r>
          </a:p>
          <a:p>
            <a:pPr marL="285750" indent="-285750">
              <a:buFont typeface="Arial" panose="020B0604020202020204" pitchFamily="34" charset="0"/>
              <a:buChar char="•"/>
            </a:pPr>
            <a:r>
              <a:rPr lang="en-US" sz="1400" b="0" i="0" err="1">
                <a:solidFill>
                  <a:srgbClr val="172B4D"/>
                </a:solidFill>
                <a:effectLst/>
                <a:latin typeface="+mn-lt"/>
              </a:rPr>
              <a:t>CoreLP</a:t>
            </a:r>
            <a:r>
              <a:rPr lang="en-US" sz="1400" b="0" i="0">
                <a:solidFill>
                  <a:srgbClr val="172B4D"/>
                </a:solidFill>
                <a:effectLst/>
                <a:latin typeface="+mn-lt"/>
              </a:rPr>
              <a:t> / </a:t>
            </a:r>
            <a:r>
              <a:rPr lang="en-US" sz="1400" b="0" i="0" err="1">
                <a:solidFill>
                  <a:srgbClr val="172B4D"/>
                </a:solidFill>
                <a:effectLst/>
                <a:latin typeface="+mn-lt"/>
              </a:rPr>
              <a:t>CoreHP</a:t>
            </a:r>
            <a:r>
              <a:rPr lang="en-US" sz="1400" b="0" i="0">
                <a:solidFill>
                  <a:srgbClr val="172B4D"/>
                </a:solidFill>
                <a:effectLst/>
                <a:latin typeface="+mn-lt"/>
              </a:rPr>
              <a:t>:</a:t>
            </a:r>
          </a:p>
          <a:p>
            <a:pPr marL="971550" lvl="1" indent="-285750"/>
            <a:r>
              <a:rPr lang="en-US" sz="1400">
                <a:solidFill>
                  <a:srgbClr val="172B4D"/>
                </a:solidFill>
              </a:rPr>
              <a:t>32-bit platform: </a:t>
            </a:r>
            <a:r>
              <a:rPr lang="en-US" sz="1400" b="1">
                <a:solidFill>
                  <a:srgbClr val="172B4D"/>
                </a:solidFill>
              </a:rPr>
              <a:t>base-installer_x86_slave*.</a:t>
            </a:r>
            <a:r>
              <a:rPr lang="en-US" sz="1400" b="1" err="1">
                <a:solidFill>
                  <a:srgbClr val="172B4D"/>
                </a:solidFill>
              </a:rPr>
              <a:t>sqfs</a:t>
            </a:r>
            <a:endParaRPr lang="en-US" sz="1400" b="1">
              <a:solidFill>
                <a:srgbClr val="172B4D"/>
              </a:solidFill>
            </a:endParaRPr>
          </a:p>
          <a:p>
            <a:pPr marL="971550" lvl="1" indent="-285750"/>
            <a:r>
              <a:rPr lang="en-US" sz="1400">
                <a:solidFill>
                  <a:srgbClr val="172B4D"/>
                </a:solidFill>
              </a:rPr>
              <a:t>64-bit platform: masep-core-core-3.3*.mender</a:t>
            </a:r>
            <a:endParaRPr lang="en-US"/>
          </a:p>
          <a:p>
            <a:pPr marL="285750" indent="-285750">
              <a:buFont typeface="Arial" panose="020B0604020202020204" pitchFamily="34" charset="0"/>
              <a:buChar char="•"/>
            </a:pPr>
            <a:r>
              <a:rPr lang="en-US" sz="1400">
                <a:latin typeface="+mn-lt"/>
              </a:rPr>
              <a:t>D9S2-A screen (</a:t>
            </a:r>
            <a:r>
              <a:rPr lang="en-US" sz="1400" b="0" i="0">
                <a:solidFill>
                  <a:srgbClr val="172B4D"/>
                </a:solidFill>
                <a:effectLst/>
                <a:latin typeface="+mn-lt"/>
              </a:rPr>
              <a:t>Display9):</a:t>
            </a:r>
          </a:p>
          <a:p>
            <a:pPr marL="971550" lvl="1" indent="-285750"/>
            <a:r>
              <a:rPr lang="en-US" sz="1400" b="0" i="0">
                <a:solidFill>
                  <a:srgbClr val="172B4D"/>
                </a:solidFill>
                <a:effectLst/>
                <a:latin typeface="+mn-lt"/>
              </a:rPr>
              <a:t>32-bit platform: ccpilot</a:t>
            </a:r>
            <a:r>
              <a:rPr lang="en-US" sz="1400">
                <a:solidFill>
                  <a:srgbClr val="172B4D"/>
                </a:solidFill>
              </a:rPr>
              <a:t>_i386-</a:t>
            </a:r>
            <a:r>
              <a:rPr lang="en-US" sz="1400" b="0" i="0">
                <a:solidFill>
                  <a:srgbClr val="172B4D"/>
                </a:solidFill>
                <a:effectLst/>
                <a:latin typeface="+mn-lt"/>
              </a:rPr>
              <a:t>2.25.x/2.26.x, or</a:t>
            </a:r>
          </a:p>
          <a:p>
            <a:pPr marL="971550" lvl="1" indent="-285750"/>
            <a:r>
              <a:rPr lang="en-US" sz="1400" b="0" i="0">
                <a:solidFill>
                  <a:srgbClr val="172B4D"/>
                </a:solidFill>
                <a:effectLst/>
                <a:latin typeface="+mn-lt"/>
              </a:rPr>
              <a:t>64-bit platform: masep-display-x900-3.3.x</a:t>
            </a:r>
            <a:endParaRPr lang="en-US" sz="1400" b="0" i="0">
              <a:solidFill>
                <a:srgbClr val="172B4D"/>
              </a:solidFill>
              <a:effectLst/>
            </a:endParaRPr>
          </a:p>
          <a:p>
            <a:pPr marL="285750" indent="-285750" algn="l">
              <a:buFont typeface="Arial" panose="020B0604020202020204" pitchFamily="34" charset="0"/>
              <a:buChar char="•"/>
            </a:pPr>
            <a:r>
              <a:rPr lang="en-US" sz="1400">
                <a:latin typeface="+mn-lt"/>
              </a:rPr>
              <a:t>D9S2-B screen (</a:t>
            </a:r>
            <a:r>
              <a:rPr lang="en-US" sz="1400" b="0" i="0">
                <a:solidFill>
                  <a:srgbClr val="172B4D"/>
                </a:solidFill>
                <a:effectLst/>
                <a:latin typeface="+mn-lt"/>
              </a:rPr>
              <a:t>X900):</a:t>
            </a:r>
          </a:p>
          <a:p>
            <a:pPr marL="971550" lvl="1" indent="-285750"/>
            <a:r>
              <a:rPr lang="en-US" sz="1400" b="0" i="0">
                <a:solidFill>
                  <a:srgbClr val="172B4D"/>
                </a:solidFill>
                <a:effectLst/>
                <a:latin typeface="+mn-lt"/>
              </a:rPr>
              <a:t>Can only runs 64-bit platform: </a:t>
            </a:r>
            <a:r>
              <a:rPr lang="en-US" sz="1400" b="1" i="0">
                <a:solidFill>
                  <a:srgbClr val="172B4D"/>
                </a:solidFill>
                <a:effectLst/>
                <a:latin typeface="+mn-lt"/>
              </a:rPr>
              <a:t>masep-display-x900-3.3*.mender</a:t>
            </a:r>
          </a:p>
          <a:p>
            <a:pPr marL="0" indent="0">
              <a:buNone/>
            </a:pPr>
            <a:endParaRPr lang="en-US"/>
          </a:p>
          <a:p>
            <a:pPr marL="0" indent="0">
              <a:buNone/>
            </a:pPr>
            <a:endParaRPr lang="en-US"/>
          </a:p>
          <a:p>
            <a:pPr marL="0" indent="0">
              <a:buNone/>
            </a:pPr>
            <a:r>
              <a:rPr lang="en-US" b="1"/>
              <a:t>Reference:</a:t>
            </a:r>
          </a:p>
          <a:p>
            <a:pPr>
              <a:buFontTx/>
              <a:buChar char="-"/>
            </a:pPr>
            <a:r>
              <a:rPr lang="en-US">
                <a:hlinkClick r:id="rId3"/>
              </a:rPr>
              <a:t>https://confluence.hexagonmining.com/display/TR/MASEP+TRM+-+Overview+of+MASEP </a:t>
            </a:r>
          </a:p>
          <a:p>
            <a:pPr>
              <a:buFontTx/>
              <a:buChar char="-"/>
            </a:pPr>
            <a:r>
              <a:rPr lang="en-US">
                <a:hlinkClick r:id="rId3"/>
              </a:rPr>
              <a:t>https://confluence.hexagonmining.com/display/9HSDR/9106+Display+Replacement+Hexagon+Naming</a:t>
            </a:r>
            <a:endParaRPr lang="en-US"/>
          </a:p>
          <a:p>
            <a:pPr marL="0" indent="0">
              <a:buNone/>
            </a:pPr>
            <a:endParaRPr lang="en-US"/>
          </a:p>
          <a:p>
            <a:pPr>
              <a:buFontTx/>
              <a:buChar char="-"/>
            </a:pPr>
            <a:endParaRPr lang="en-US"/>
          </a:p>
          <a:p>
            <a:pPr marL="0" indent="0">
              <a:buNone/>
            </a:pPr>
            <a:endParaRPr lang="en-ID"/>
          </a:p>
        </p:txBody>
      </p:sp>
    </p:spTree>
    <p:extLst>
      <p:ext uri="{BB962C8B-B14F-4D97-AF65-F5344CB8AC3E}">
        <p14:creationId xmlns:p14="http://schemas.microsoft.com/office/powerpoint/2010/main" val="430207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a:xfrm>
            <a:off x="609600" y="1496571"/>
            <a:ext cx="10972800" cy="480131"/>
          </a:xfrm>
        </p:spPr>
        <p:txBody>
          <a:bodyPr/>
          <a:lstStyle/>
          <a:p>
            <a:pPr algn="l"/>
            <a:r>
              <a:rPr lang="en-US" sz="1400" b="0" i="0">
                <a:solidFill>
                  <a:srgbClr val="172B4D"/>
                </a:solidFill>
                <a:effectLst/>
                <a:latin typeface="+mn-lt"/>
              </a:rPr>
              <a:t>MineOperate OP Pro </a:t>
            </a:r>
            <a:r>
              <a:rPr lang="en-US" sz="1400" b="0" i="0">
                <a:solidFill>
                  <a:srgbClr val="172B4D"/>
                </a:solidFill>
                <a:effectLst/>
                <a:latin typeface="+mn-lt"/>
                <a:hlinkClick r:id="rId2"/>
              </a:rPr>
              <a:t>2.8-005</a:t>
            </a:r>
            <a:r>
              <a:rPr lang="en-US" sz="1400" b="0" i="0">
                <a:solidFill>
                  <a:srgbClr val="172B4D"/>
                </a:solidFill>
                <a:effectLst/>
                <a:latin typeface="+mn-lt"/>
              </a:rPr>
              <a:t> is released particularly to support running Ruby Panel on 64-bit platform MASEP screen, with Core box still runs on 32-bit platform. </a:t>
            </a:r>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err="1"/>
              <a:t>MineOperate</a:t>
            </a:r>
            <a:r>
              <a:rPr lang="en-US"/>
              <a:t> OP Pro Software</a:t>
            </a:r>
            <a:endParaRPr lang="en-ID"/>
          </a:p>
        </p:txBody>
      </p:sp>
      <p:sp>
        <p:nvSpPr>
          <p:cNvPr id="9" name="Text Placeholder 1">
            <a:extLst>
              <a:ext uri="{FF2B5EF4-FFF2-40B4-BE49-F238E27FC236}">
                <a16:creationId xmlns:a16="http://schemas.microsoft.com/office/drawing/2014/main" id="{D10EE59E-5047-4DA9-A7DE-1D9E8CD5CDAB}"/>
              </a:ext>
            </a:extLst>
          </p:cNvPr>
          <p:cNvSpPr txBox="1">
            <a:spLocks/>
          </p:cNvSpPr>
          <p:nvPr/>
        </p:nvSpPr>
        <p:spPr>
          <a:xfrm>
            <a:off x="625644" y="1019833"/>
            <a:ext cx="10972800" cy="369332"/>
          </a:xfrm>
          <a:prstGeom prst="rect">
            <a:avLst/>
          </a:prstGeom>
        </p:spPr>
        <p:txBody>
          <a:bodyPr wrap="square" lIns="0" rIns="0">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OP Pro 2.8-005</a:t>
            </a:r>
            <a:endParaRPr lang="en-ID"/>
          </a:p>
        </p:txBody>
      </p:sp>
      <p:graphicFrame>
        <p:nvGraphicFramePr>
          <p:cNvPr id="7" name="Table 9">
            <a:extLst>
              <a:ext uri="{FF2B5EF4-FFF2-40B4-BE49-F238E27FC236}">
                <a16:creationId xmlns:a16="http://schemas.microsoft.com/office/drawing/2014/main" id="{09294890-D50B-4E67-B1BA-0FECE12CA219}"/>
              </a:ext>
            </a:extLst>
          </p:cNvPr>
          <p:cNvGraphicFramePr>
            <a:graphicFrameLocks noGrp="1"/>
          </p:cNvGraphicFramePr>
          <p:nvPr>
            <p:extLst>
              <p:ext uri="{D42A27DB-BD31-4B8C-83A1-F6EECF244321}">
                <p14:modId xmlns:p14="http://schemas.microsoft.com/office/powerpoint/2010/main" val="3845116777"/>
              </p:ext>
            </p:extLst>
          </p:nvPr>
        </p:nvGraphicFramePr>
        <p:xfrm>
          <a:off x="609598" y="3386496"/>
          <a:ext cx="10785232" cy="1809756"/>
        </p:xfrm>
        <a:graphic>
          <a:graphicData uri="http://schemas.openxmlformats.org/drawingml/2006/table">
            <a:tbl>
              <a:tblPr firstRow="1" bandRow="1">
                <a:tableStyleId>{6E25E649-3F16-4E02-A733-19D2CDBF48F0}</a:tableStyleId>
              </a:tblPr>
              <a:tblGrid>
                <a:gridCol w="6037387">
                  <a:extLst>
                    <a:ext uri="{9D8B030D-6E8A-4147-A177-3AD203B41FA5}">
                      <a16:colId xmlns:a16="http://schemas.microsoft.com/office/drawing/2014/main" val="2438961029"/>
                    </a:ext>
                  </a:extLst>
                </a:gridCol>
                <a:gridCol w="4747845">
                  <a:extLst>
                    <a:ext uri="{9D8B030D-6E8A-4147-A177-3AD203B41FA5}">
                      <a16:colId xmlns:a16="http://schemas.microsoft.com/office/drawing/2014/main" val="1684777665"/>
                    </a:ext>
                  </a:extLst>
                </a:gridCol>
              </a:tblGrid>
              <a:tr h="301626">
                <a:tc>
                  <a:txBody>
                    <a:bodyPr/>
                    <a:lstStyle/>
                    <a:p>
                      <a:r>
                        <a:rPr lang="en-US" sz="1200" dirty="0"/>
                        <a:t>File</a:t>
                      </a:r>
                      <a:endParaRPr lang="en-ID" sz="1200" dirty="0"/>
                    </a:p>
                  </a:txBody>
                  <a:tcPr/>
                </a:tc>
                <a:tc>
                  <a:txBody>
                    <a:bodyPr/>
                    <a:lstStyle/>
                    <a:p>
                      <a:r>
                        <a:rPr lang="en-US" sz="1200"/>
                        <a:t>Description</a:t>
                      </a:r>
                      <a:endParaRPr lang="en-ID" sz="1200"/>
                    </a:p>
                  </a:txBody>
                  <a:tcPr/>
                </a:tc>
                <a:extLst>
                  <a:ext uri="{0D108BD9-81ED-4DB2-BD59-A6C34878D82A}">
                    <a16:rowId xmlns:a16="http://schemas.microsoft.com/office/drawing/2014/main" val="3240948611"/>
                  </a:ext>
                </a:extLst>
              </a:tr>
              <a:tr h="301626">
                <a:tc>
                  <a:txBody>
                    <a:bodyPr/>
                    <a:lstStyle/>
                    <a:p>
                      <a:r>
                        <a:rPr lang="en-ID" sz="1200" dirty="0"/>
                        <a:t>app-jspanel-all-2.8-005-b383.05e8ac3431071c9a790fea11fd4c18c8b773d285.sqfs</a:t>
                      </a:r>
                    </a:p>
                  </a:txBody>
                  <a:tcPr/>
                </a:tc>
                <a:tc>
                  <a:txBody>
                    <a:bodyPr/>
                    <a:lstStyle/>
                    <a:p>
                      <a:r>
                        <a:rPr lang="en-US" sz="1200" b="0" err="1"/>
                        <a:t>JSPanel</a:t>
                      </a:r>
                      <a:r>
                        <a:rPr lang="en-US" sz="1200" b="0"/>
                        <a:t> – installed on Screen</a:t>
                      </a:r>
                      <a:endParaRPr lang="en-ID" sz="1200" b="0"/>
                    </a:p>
                  </a:txBody>
                  <a:tcPr/>
                </a:tc>
                <a:extLst>
                  <a:ext uri="{0D108BD9-81ED-4DB2-BD59-A6C34878D82A}">
                    <a16:rowId xmlns:a16="http://schemas.microsoft.com/office/drawing/2014/main" val="249540723"/>
                  </a:ext>
                </a:extLst>
              </a:tr>
              <a:tr h="301626">
                <a:tc>
                  <a:txBody>
                    <a:bodyPr/>
                    <a:lstStyle/>
                    <a:p>
                      <a:r>
                        <a:rPr lang="en-ID" sz="1200" dirty="0"/>
                        <a:t>app-oppro-x86-2.8-005-b383.05e8ac3431071c9a790fea11fd4c18c8b773d285.sqfs</a:t>
                      </a:r>
                    </a:p>
                  </a:txBody>
                  <a:tcPr/>
                </a:tc>
                <a:tc>
                  <a:txBody>
                    <a:bodyPr/>
                    <a:lstStyle/>
                    <a:p>
                      <a:r>
                        <a:rPr lang="en-US" sz="1200" b="0"/>
                        <a:t>JAMS – installed on Core </a:t>
                      </a:r>
                      <a:endParaRPr lang="en-ID" sz="1200" b="0"/>
                    </a:p>
                  </a:txBody>
                  <a:tcPr/>
                </a:tc>
                <a:extLst>
                  <a:ext uri="{0D108BD9-81ED-4DB2-BD59-A6C34878D82A}">
                    <a16:rowId xmlns:a16="http://schemas.microsoft.com/office/drawing/2014/main" val="1130509638"/>
                  </a:ext>
                </a:extLst>
              </a:tr>
              <a:tr h="301626">
                <a:tc>
                  <a:txBody>
                    <a:bodyPr/>
                    <a:lstStyle/>
                    <a:p>
                      <a:r>
                        <a:rPr lang="en-ID" sz="1200"/>
                        <a:t>app-ruby-gtk2-imx8-2.0-1.sqfs</a:t>
                      </a:r>
                    </a:p>
                  </a:txBody>
                  <a:tcPr/>
                </a:tc>
                <a:tc>
                  <a:txBody>
                    <a:bodyPr/>
                    <a:lstStyle/>
                    <a:p>
                      <a:r>
                        <a:rPr lang="en-US" sz="1200" b="0"/>
                        <a:t>64-bit Ruby for imx8 screen (D10S5-A/V1000)</a:t>
                      </a:r>
                      <a:endParaRPr lang="en-ID" sz="1200" b="0"/>
                    </a:p>
                  </a:txBody>
                  <a:tcPr/>
                </a:tc>
                <a:extLst>
                  <a:ext uri="{0D108BD9-81ED-4DB2-BD59-A6C34878D82A}">
                    <a16:rowId xmlns:a16="http://schemas.microsoft.com/office/drawing/2014/main" val="1192185102"/>
                  </a:ext>
                </a:extLst>
              </a:tr>
              <a:tr h="301626">
                <a:tc>
                  <a:txBody>
                    <a:bodyPr/>
                    <a:lstStyle/>
                    <a:p>
                      <a:r>
                        <a:rPr lang="en-ID" sz="1200"/>
                        <a:t>app-ruby-gtk2-x86_64-2.0-1.sqfs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64-bit Ruby for Intel x86_64 architecture screen (D9S2-B/X900)</a:t>
                      </a:r>
                      <a:endParaRPr lang="en-ID" sz="1200" b="0"/>
                    </a:p>
                  </a:txBody>
                  <a:tcPr/>
                </a:tc>
                <a:extLst>
                  <a:ext uri="{0D108BD9-81ED-4DB2-BD59-A6C34878D82A}">
                    <a16:rowId xmlns:a16="http://schemas.microsoft.com/office/drawing/2014/main" val="3622080944"/>
                  </a:ext>
                </a:extLst>
              </a:tr>
              <a:tr h="301626">
                <a:tc>
                  <a:txBody>
                    <a:bodyPr/>
                    <a:lstStyle/>
                    <a:p>
                      <a:r>
                        <a:rPr lang="en-ID" sz="1200"/>
                        <a:t>install</a:t>
                      </a:r>
                    </a:p>
                  </a:txBody>
                  <a:tcPr/>
                </a:tc>
                <a:tc>
                  <a:txBody>
                    <a:bodyPr/>
                    <a:lstStyle/>
                    <a:p>
                      <a:r>
                        <a:rPr lang="en-US" sz="1200" b="0"/>
                        <a:t>Install script for OTA update</a:t>
                      </a:r>
                      <a:endParaRPr lang="en-ID" sz="1200" b="0"/>
                    </a:p>
                  </a:txBody>
                  <a:tcPr/>
                </a:tc>
                <a:extLst>
                  <a:ext uri="{0D108BD9-81ED-4DB2-BD59-A6C34878D82A}">
                    <a16:rowId xmlns:a16="http://schemas.microsoft.com/office/drawing/2014/main" val="687584071"/>
                  </a:ext>
                </a:extLst>
              </a:tr>
            </a:tbl>
          </a:graphicData>
        </a:graphic>
      </p:graphicFrame>
      <p:graphicFrame>
        <p:nvGraphicFramePr>
          <p:cNvPr id="12" name="Table 12">
            <a:extLst>
              <a:ext uri="{FF2B5EF4-FFF2-40B4-BE49-F238E27FC236}">
                <a16:creationId xmlns:a16="http://schemas.microsoft.com/office/drawing/2014/main" id="{09049764-3CEC-53DB-7826-09507E712107}"/>
              </a:ext>
            </a:extLst>
          </p:cNvPr>
          <p:cNvGraphicFramePr>
            <a:graphicFrameLocks noGrp="1"/>
          </p:cNvGraphicFramePr>
          <p:nvPr>
            <p:extLst>
              <p:ext uri="{D42A27DB-BD31-4B8C-83A1-F6EECF244321}">
                <p14:modId xmlns:p14="http://schemas.microsoft.com/office/powerpoint/2010/main" val="3763451624"/>
              </p:ext>
            </p:extLst>
          </p:nvPr>
        </p:nvGraphicFramePr>
        <p:xfrm>
          <a:off x="625644" y="2065777"/>
          <a:ext cx="10769186" cy="822960"/>
        </p:xfrm>
        <a:graphic>
          <a:graphicData uri="http://schemas.openxmlformats.org/drawingml/2006/table">
            <a:tbl>
              <a:tblPr firstRow="1" bandRow="1">
                <a:tableStyleId>{6E25E649-3F16-4E02-A733-19D2CDBF48F0}</a:tableStyleId>
              </a:tblPr>
              <a:tblGrid>
                <a:gridCol w="1650328">
                  <a:extLst>
                    <a:ext uri="{9D8B030D-6E8A-4147-A177-3AD203B41FA5}">
                      <a16:colId xmlns:a16="http://schemas.microsoft.com/office/drawing/2014/main" val="679433175"/>
                    </a:ext>
                  </a:extLst>
                </a:gridCol>
                <a:gridCol w="9118858">
                  <a:extLst>
                    <a:ext uri="{9D8B030D-6E8A-4147-A177-3AD203B41FA5}">
                      <a16:colId xmlns:a16="http://schemas.microsoft.com/office/drawing/2014/main" val="793656744"/>
                    </a:ext>
                  </a:extLst>
                </a:gridCol>
              </a:tblGrid>
              <a:tr h="0">
                <a:tc>
                  <a:txBody>
                    <a:bodyPr/>
                    <a:lstStyle/>
                    <a:p>
                      <a:r>
                        <a:rPr lang="en-US" sz="1200"/>
                        <a:t>Mirror</a:t>
                      </a:r>
                      <a:endParaRPr lang="en-ID" sz="1200"/>
                    </a:p>
                  </a:txBody>
                  <a:tcPr/>
                </a:tc>
                <a:tc>
                  <a:txBody>
                    <a:bodyPr/>
                    <a:lstStyle/>
                    <a:p>
                      <a:r>
                        <a:rPr lang="en-US" sz="1200"/>
                        <a:t>URL</a:t>
                      </a:r>
                      <a:endParaRPr lang="en-ID" sz="1200"/>
                    </a:p>
                  </a:txBody>
                  <a:tcPr/>
                </a:tc>
                <a:extLst>
                  <a:ext uri="{0D108BD9-81ED-4DB2-BD59-A6C34878D82A}">
                    <a16:rowId xmlns:a16="http://schemas.microsoft.com/office/drawing/2014/main" val="300510000"/>
                  </a:ext>
                </a:extLst>
              </a:tr>
              <a:tr h="0">
                <a:tc>
                  <a:txBody>
                    <a:bodyPr/>
                    <a:lstStyle/>
                    <a:p>
                      <a:r>
                        <a:rPr lang="en-US" sz="1200"/>
                        <a:t>Brisbane</a:t>
                      </a:r>
                      <a:endParaRPr lang="en-ID" sz="1200"/>
                    </a:p>
                  </a:txBody>
                  <a:tcPr/>
                </a:tc>
                <a:tc>
                  <a:txBody>
                    <a:bodyPr/>
                    <a:lstStyle/>
                    <a:p>
                      <a:r>
                        <a:rPr lang="en-ID" sz="1200" b="0" i="0" kern="1200">
                          <a:solidFill>
                            <a:schemeClr val="dk1"/>
                          </a:solidFill>
                          <a:effectLst/>
                          <a:latin typeface="+mn-lt"/>
                          <a:ea typeface="+mn-ea"/>
                          <a:cs typeface="+mn-cs"/>
                          <a:hlinkClick r:id="rId3"/>
                        </a:rPr>
                        <a:t>http://abri-hydra.lgs-net.com:81/Releases/2.8/Products/005/</a:t>
                      </a:r>
                      <a:endParaRPr lang="en-ID" sz="1200"/>
                    </a:p>
                  </a:txBody>
                  <a:tcPr/>
                </a:tc>
                <a:extLst>
                  <a:ext uri="{0D108BD9-81ED-4DB2-BD59-A6C34878D82A}">
                    <a16:rowId xmlns:a16="http://schemas.microsoft.com/office/drawing/2014/main" val="1236292978"/>
                  </a:ext>
                </a:extLst>
              </a:tr>
              <a:tr h="0">
                <a:tc>
                  <a:txBody>
                    <a:bodyPr/>
                    <a:lstStyle/>
                    <a:p>
                      <a:r>
                        <a:rPr lang="en-US" sz="1200"/>
                        <a:t>Tucson</a:t>
                      </a:r>
                      <a:endParaRPr lang="en-ID" sz="1200"/>
                    </a:p>
                  </a:txBody>
                  <a:tcPr/>
                </a:tc>
                <a:tc>
                  <a:txBody>
                    <a:bodyPr/>
                    <a:lstStyle/>
                    <a:p>
                      <a:r>
                        <a:rPr lang="en-ID" sz="1200" b="0" i="0" kern="1200">
                          <a:solidFill>
                            <a:schemeClr val="dk1"/>
                          </a:solidFill>
                          <a:effectLst/>
                          <a:latin typeface="+mn-lt"/>
                          <a:ea typeface="+mn-ea"/>
                          <a:cs typeface="+mn-cs"/>
                          <a:hlinkClick r:id="rId4"/>
                        </a:rPr>
                        <a:t>https://hexagonna.jfrog.io/ui/repos/tree/General/OpPro/Releases/2.8/Products/005</a:t>
                      </a:r>
                      <a:endParaRPr lang="en-ID" sz="1200"/>
                    </a:p>
                  </a:txBody>
                  <a:tcPr/>
                </a:tc>
                <a:extLst>
                  <a:ext uri="{0D108BD9-81ED-4DB2-BD59-A6C34878D82A}">
                    <a16:rowId xmlns:a16="http://schemas.microsoft.com/office/drawing/2014/main" val="810401469"/>
                  </a:ext>
                </a:extLst>
              </a:tr>
            </a:tbl>
          </a:graphicData>
        </a:graphic>
      </p:graphicFrame>
      <p:sp>
        <p:nvSpPr>
          <p:cNvPr id="14" name="TextBox 13">
            <a:extLst>
              <a:ext uri="{FF2B5EF4-FFF2-40B4-BE49-F238E27FC236}">
                <a16:creationId xmlns:a16="http://schemas.microsoft.com/office/drawing/2014/main" id="{9AE5997F-2B2E-DB49-41D3-11AECE4E1F54}"/>
              </a:ext>
            </a:extLst>
          </p:cNvPr>
          <p:cNvSpPr txBox="1"/>
          <p:nvPr/>
        </p:nvSpPr>
        <p:spPr>
          <a:xfrm>
            <a:off x="521676" y="3014618"/>
            <a:ext cx="10785231" cy="307777"/>
          </a:xfrm>
          <a:prstGeom prst="rect">
            <a:avLst/>
          </a:prstGeom>
          <a:noFill/>
        </p:spPr>
        <p:txBody>
          <a:bodyPr wrap="square">
            <a:spAutoFit/>
          </a:bodyPr>
          <a:lstStyle/>
          <a:p>
            <a:pPr algn="l"/>
            <a:r>
              <a:rPr lang="en-US" sz="1400">
                <a:solidFill>
                  <a:srgbClr val="172B4D"/>
                </a:solidFill>
                <a:latin typeface="+mn-lt"/>
              </a:rPr>
              <a:t>Artifact's locations for equipment running MASEP: </a:t>
            </a:r>
            <a:r>
              <a:rPr lang="en-US" sz="1400">
                <a:solidFill>
                  <a:srgbClr val="172B4D"/>
                </a:solidFill>
                <a:latin typeface="+mn-lt"/>
                <a:hlinkClick r:id="rId5"/>
              </a:rPr>
              <a:t>http://abri-hydra.lgs-net.com:81/Releases/2.8/Products/005/common-x86/2.8-005/</a:t>
            </a:r>
            <a:endParaRPr lang="en-US" sz="1400">
              <a:solidFill>
                <a:srgbClr val="172B4D"/>
              </a:solidFill>
              <a:latin typeface="+mn-lt"/>
            </a:endParaRPr>
          </a:p>
        </p:txBody>
      </p:sp>
      <p:sp>
        <p:nvSpPr>
          <p:cNvPr id="4" name="TextBox 3">
            <a:extLst>
              <a:ext uri="{FF2B5EF4-FFF2-40B4-BE49-F238E27FC236}">
                <a16:creationId xmlns:a16="http://schemas.microsoft.com/office/drawing/2014/main" id="{0A057203-47D5-B3CC-A810-27AE220CA176}"/>
              </a:ext>
            </a:extLst>
          </p:cNvPr>
          <p:cNvSpPr txBox="1"/>
          <p:nvPr/>
        </p:nvSpPr>
        <p:spPr>
          <a:xfrm>
            <a:off x="521675" y="5432401"/>
            <a:ext cx="10785231" cy="523220"/>
          </a:xfrm>
          <a:prstGeom prst="rect">
            <a:avLst/>
          </a:prstGeom>
          <a:noFill/>
        </p:spPr>
        <p:txBody>
          <a:bodyPr wrap="square">
            <a:spAutoFit/>
          </a:bodyPr>
          <a:lstStyle/>
          <a:p>
            <a:pPr algn="l"/>
            <a:r>
              <a:rPr lang="en-US" sz="1400">
                <a:solidFill>
                  <a:srgbClr val="172B4D"/>
                </a:solidFill>
                <a:latin typeface="+mn-lt"/>
              </a:rPr>
              <a:t>Existing equipment that runs on 32-bit hardware still uses the application architecture as before, with the relevant tar.gz artifacts under </a:t>
            </a:r>
            <a:r>
              <a:rPr lang="en-US" sz="1400">
                <a:solidFill>
                  <a:srgbClr val="172B4D"/>
                </a:solidFill>
                <a:latin typeface="+mn-lt"/>
                <a:hlinkClick r:id="rId3"/>
              </a:rPr>
              <a:t>http://abri-hydra.lgs-net.com:81/Releases/2.8/Products/005/</a:t>
            </a:r>
            <a:r>
              <a:rPr lang="en-US" sz="1400">
                <a:solidFill>
                  <a:srgbClr val="172B4D"/>
                </a:solidFill>
                <a:latin typeface="+mn-lt"/>
              </a:rPr>
              <a:t>, ie: uhp-mojo, uhp-arm, winsys, etc.</a:t>
            </a:r>
          </a:p>
        </p:txBody>
      </p:sp>
    </p:spTree>
    <p:extLst>
      <p:ext uri="{BB962C8B-B14F-4D97-AF65-F5344CB8AC3E}">
        <p14:creationId xmlns:p14="http://schemas.microsoft.com/office/powerpoint/2010/main" val="1107279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err="1"/>
              <a:t>MineOperate</a:t>
            </a:r>
            <a:r>
              <a:rPr lang="en-US"/>
              <a:t> OP Pro Software</a:t>
            </a:r>
            <a:endParaRPr lang="en-ID"/>
          </a:p>
        </p:txBody>
      </p:sp>
      <p:graphicFrame>
        <p:nvGraphicFramePr>
          <p:cNvPr id="5" name="Table 5">
            <a:extLst>
              <a:ext uri="{FF2B5EF4-FFF2-40B4-BE49-F238E27FC236}">
                <a16:creationId xmlns:a16="http://schemas.microsoft.com/office/drawing/2014/main" id="{40C97495-4B59-4E55-BDA6-18A25BDC9AB8}"/>
              </a:ext>
            </a:extLst>
          </p:cNvPr>
          <p:cNvGraphicFramePr>
            <a:graphicFrameLocks noGrp="1"/>
          </p:cNvGraphicFramePr>
          <p:nvPr>
            <p:ph sz="quarter" idx="21"/>
            <p:extLst>
              <p:ext uri="{D42A27DB-BD31-4B8C-83A1-F6EECF244321}">
                <p14:modId xmlns:p14="http://schemas.microsoft.com/office/powerpoint/2010/main" val="3291308245"/>
              </p:ext>
            </p:extLst>
          </p:nvPr>
        </p:nvGraphicFramePr>
        <p:xfrm>
          <a:off x="609600" y="1577320"/>
          <a:ext cx="10796336" cy="1554480"/>
        </p:xfrm>
        <a:graphic>
          <a:graphicData uri="http://schemas.openxmlformats.org/drawingml/2006/table">
            <a:tbl>
              <a:tblPr firstRow="1" bandRow="1">
                <a:tableStyleId>{6E25E649-3F16-4E02-A733-19D2CDBF48F0}</a:tableStyleId>
              </a:tblPr>
              <a:tblGrid>
                <a:gridCol w="6906125">
                  <a:extLst>
                    <a:ext uri="{9D8B030D-6E8A-4147-A177-3AD203B41FA5}">
                      <a16:colId xmlns:a16="http://schemas.microsoft.com/office/drawing/2014/main" val="3042214331"/>
                    </a:ext>
                  </a:extLst>
                </a:gridCol>
                <a:gridCol w="1868906">
                  <a:extLst>
                    <a:ext uri="{9D8B030D-6E8A-4147-A177-3AD203B41FA5}">
                      <a16:colId xmlns:a16="http://schemas.microsoft.com/office/drawing/2014/main" val="4055043017"/>
                    </a:ext>
                  </a:extLst>
                </a:gridCol>
                <a:gridCol w="2021305">
                  <a:extLst>
                    <a:ext uri="{9D8B030D-6E8A-4147-A177-3AD203B41FA5}">
                      <a16:colId xmlns:a16="http://schemas.microsoft.com/office/drawing/2014/main" val="1424905397"/>
                    </a:ext>
                  </a:extLst>
                </a:gridCol>
              </a:tblGrid>
              <a:tr h="370840">
                <a:tc>
                  <a:txBody>
                    <a:bodyPr/>
                    <a:lstStyle/>
                    <a:p>
                      <a:r>
                        <a:rPr lang="en-US"/>
                        <a:t>Panel Variants</a:t>
                      </a:r>
                      <a:endParaRPr lang="en-ID"/>
                    </a:p>
                  </a:txBody>
                  <a:tcPr/>
                </a:tc>
                <a:tc>
                  <a:txBody>
                    <a:bodyPr/>
                    <a:lstStyle/>
                    <a:p>
                      <a:r>
                        <a:rPr lang="en-US"/>
                        <a:t>Minimum Platform Release</a:t>
                      </a:r>
                      <a:endParaRPr lang="en-ID"/>
                    </a:p>
                  </a:txBody>
                  <a:tcPr/>
                </a:tc>
                <a:tc>
                  <a:txBody>
                    <a:bodyPr/>
                    <a:lstStyle/>
                    <a:p>
                      <a:r>
                        <a:rPr lang="en-US"/>
                        <a:t>Supported OP Pro Release</a:t>
                      </a:r>
                      <a:endParaRPr lang="en-ID"/>
                    </a:p>
                  </a:txBody>
                  <a:tcPr/>
                </a:tc>
                <a:extLst>
                  <a:ext uri="{0D108BD9-81ED-4DB2-BD59-A6C34878D82A}">
                    <a16:rowId xmlns:a16="http://schemas.microsoft.com/office/drawing/2014/main" val="2309289455"/>
                  </a:ext>
                </a:extLst>
              </a:tr>
              <a:tr h="370840">
                <a:tc>
                  <a:txBody>
                    <a:bodyPr/>
                    <a:lstStyle/>
                    <a:p>
                      <a:r>
                        <a:rPr lang="en-US"/>
                        <a:t>LP Equipment Panel (Ruby Panel):</a:t>
                      </a:r>
                    </a:p>
                    <a:p>
                      <a:r>
                        <a:rPr lang="en-US" b="0"/>
                        <a:t>- LP Truck, LP Shovel, LP Grader</a:t>
                      </a:r>
                    </a:p>
                  </a:txBody>
                  <a:tcPr/>
                </a:tc>
                <a:tc>
                  <a:txBody>
                    <a:bodyPr/>
                    <a:lstStyle/>
                    <a:p>
                      <a:r>
                        <a:rPr lang="en-US"/>
                        <a:t>3.3.3</a:t>
                      </a:r>
                      <a:endParaRPr lang="en-ID"/>
                    </a:p>
                  </a:txBody>
                  <a:tcPr/>
                </a:tc>
                <a:tc>
                  <a:txBody>
                    <a:bodyPr/>
                    <a:lstStyle/>
                    <a:p>
                      <a:r>
                        <a:rPr lang="en-US"/>
                        <a:t>2.8-005</a:t>
                      </a:r>
                      <a:endParaRPr lang="en-ID"/>
                    </a:p>
                  </a:txBody>
                  <a:tcPr/>
                </a:tc>
                <a:extLst>
                  <a:ext uri="{0D108BD9-81ED-4DB2-BD59-A6C34878D82A}">
                    <a16:rowId xmlns:a16="http://schemas.microsoft.com/office/drawing/2014/main" val="42710322"/>
                  </a:ext>
                </a:extLst>
              </a:tr>
              <a:tr h="370840">
                <a:tc>
                  <a:txBody>
                    <a:bodyPr/>
                    <a:lstStyle/>
                    <a:p>
                      <a:r>
                        <a:rPr lang="en-US"/>
                        <a:t>LP Equipment Panel (Chromium Web Panel):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 LP Truck, LP Shovel</a:t>
                      </a:r>
                      <a:endParaRPr lang="en-ID" b="0"/>
                    </a:p>
                  </a:txBody>
                  <a:tcPr/>
                </a:tc>
                <a:tc>
                  <a:txBody>
                    <a:bodyPr/>
                    <a:lstStyle/>
                    <a:p>
                      <a:r>
                        <a:rPr lang="en-US"/>
                        <a:t>3.3.3</a:t>
                      </a:r>
                      <a:endParaRPr lang="en-ID"/>
                    </a:p>
                  </a:txBody>
                  <a:tcPr/>
                </a:tc>
                <a:tc>
                  <a:txBody>
                    <a:bodyPr/>
                    <a:lstStyle/>
                    <a:p>
                      <a:r>
                        <a:rPr lang="en-US" dirty="0"/>
                        <a:t>3.1-001</a:t>
                      </a:r>
                      <a:endParaRPr lang="en-ID" dirty="0"/>
                    </a:p>
                  </a:txBody>
                  <a:tcPr/>
                </a:tc>
                <a:extLst>
                  <a:ext uri="{0D108BD9-81ED-4DB2-BD59-A6C34878D82A}">
                    <a16:rowId xmlns:a16="http://schemas.microsoft.com/office/drawing/2014/main" val="3867368297"/>
                  </a:ext>
                </a:extLst>
              </a:tr>
            </a:tbl>
          </a:graphicData>
        </a:graphic>
      </p:graphicFrame>
      <p:sp>
        <p:nvSpPr>
          <p:cNvPr id="8" name="Text Placeholder 1">
            <a:extLst>
              <a:ext uri="{FF2B5EF4-FFF2-40B4-BE49-F238E27FC236}">
                <a16:creationId xmlns:a16="http://schemas.microsoft.com/office/drawing/2014/main" id="{1BE32ADC-F8D4-4828-882C-176F5D70EF4A}"/>
              </a:ext>
            </a:extLst>
          </p:cNvPr>
          <p:cNvSpPr txBox="1">
            <a:spLocks/>
          </p:cNvSpPr>
          <p:nvPr/>
        </p:nvSpPr>
        <p:spPr>
          <a:xfrm>
            <a:off x="625644" y="1019833"/>
            <a:ext cx="10972800" cy="369332"/>
          </a:xfrm>
          <a:prstGeom prst="rect">
            <a:avLst/>
          </a:prstGeom>
        </p:spPr>
        <p:txBody>
          <a:bodyPr wrap="square" lIns="0" rIns="0">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What already tested:</a:t>
            </a:r>
            <a:endParaRPr lang="en-ID"/>
          </a:p>
        </p:txBody>
      </p:sp>
    </p:spTree>
    <p:extLst>
      <p:ext uri="{BB962C8B-B14F-4D97-AF65-F5344CB8AC3E}">
        <p14:creationId xmlns:p14="http://schemas.microsoft.com/office/powerpoint/2010/main" val="398556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err="1"/>
              <a:t>MineOperate</a:t>
            </a:r>
            <a:r>
              <a:rPr lang="en-US"/>
              <a:t> OP Pro Software</a:t>
            </a:r>
            <a:endParaRPr lang="en-ID"/>
          </a:p>
        </p:txBody>
      </p:sp>
      <p:graphicFrame>
        <p:nvGraphicFramePr>
          <p:cNvPr id="5" name="Table 5">
            <a:extLst>
              <a:ext uri="{FF2B5EF4-FFF2-40B4-BE49-F238E27FC236}">
                <a16:creationId xmlns:a16="http://schemas.microsoft.com/office/drawing/2014/main" id="{40C97495-4B59-4E55-BDA6-18A25BDC9AB8}"/>
              </a:ext>
            </a:extLst>
          </p:cNvPr>
          <p:cNvGraphicFramePr>
            <a:graphicFrameLocks noGrp="1"/>
          </p:cNvGraphicFramePr>
          <p:nvPr>
            <p:ph sz="quarter" idx="21"/>
            <p:extLst>
              <p:ext uri="{D42A27DB-BD31-4B8C-83A1-F6EECF244321}">
                <p14:modId xmlns:p14="http://schemas.microsoft.com/office/powerpoint/2010/main" val="171195606"/>
              </p:ext>
            </p:extLst>
          </p:nvPr>
        </p:nvGraphicFramePr>
        <p:xfrm>
          <a:off x="609600" y="1577320"/>
          <a:ext cx="10796336" cy="2712720"/>
        </p:xfrm>
        <a:graphic>
          <a:graphicData uri="http://schemas.openxmlformats.org/drawingml/2006/table">
            <a:tbl>
              <a:tblPr firstRow="1" bandRow="1">
                <a:tableStyleId>{6E25E649-3F16-4E02-A733-19D2CDBF48F0}</a:tableStyleId>
              </a:tblPr>
              <a:tblGrid>
                <a:gridCol w="6906125">
                  <a:extLst>
                    <a:ext uri="{9D8B030D-6E8A-4147-A177-3AD203B41FA5}">
                      <a16:colId xmlns:a16="http://schemas.microsoft.com/office/drawing/2014/main" val="3042214331"/>
                    </a:ext>
                  </a:extLst>
                </a:gridCol>
                <a:gridCol w="1868906">
                  <a:extLst>
                    <a:ext uri="{9D8B030D-6E8A-4147-A177-3AD203B41FA5}">
                      <a16:colId xmlns:a16="http://schemas.microsoft.com/office/drawing/2014/main" val="4055043017"/>
                    </a:ext>
                  </a:extLst>
                </a:gridCol>
                <a:gridCol w="2021305">
                  <a:extLst>
                    <a:ext uri="{9D8B030D-6E8A-4147-A177-3AD203B41FA5}">
                      <a16:colId xmlns:a16="http://schemas.microsoft.com/office/drawing/2014/main" val="1424905397"/>
                    </a:ext>
                  </a:extLst>
                </a:gridCol>
              </a:tblGrid>
              <a:tr h="370840">
                <a:tc>
                  <a:txBody>
                    <a:bodyPr/>
                    <a:lstStyle/>
                    <a:p>
                      <a:r>
                        <a:rPr lang="en-US"/>
                        <a:t>Panel Variants</a:t>
                      </a:r>
                      <a:endParaRPr lang="en-ID"/>
                    </a:p>
                  </a:txBody>
                  <a:tcPr/>
                </a:tc>
                <a:tc>
                  <a:txBody>
                    <a:bodyPr/>
                    <a:lstStyle/>
                    <a:p>
                      <a:r>
                        <a:rPr lang="en-US"/>
                        <a:t>Minimum Platform Release</a:t>
                      </a:r>
                      <a:endParaRPr lang="en-ID"/>
                    </a:p>
                  </a:txBody>
                  <a:tcPr/>
                </a:tc>
                <a:tc>
                  <a:txBody>
                    <a:bodyPr/>
                    <a:lstStyle/>
                    <a:p>
                      <a:r>
                        <a:rPr lang="en-US"/>
                        <a:t>Supported OP Pro Release</a:t>
                      </a:r>
                      <a:endParaRPr lang="en-ID"/>
                    </a:p>
                  </a:txBody>
                  <a:tcPr/>
                </a:tc>
                <a:extLst>
                  <a:ext uri="{0D108BD9-81ED-4DB2-BD59-A6C34878D82A}">
                    <a16:rowId xmlns:a16="http://schemas.microsoft.com/office/drawing/2014/main" val="2309289455"/>
                  </a:ext>
                </a:extLst>
              </a:tr>
              <a:tr h="370840">
                <a:tc>
                  <a:txBody>
                    <a:bodyPr/>
                    <a:lstStyle/>
                    <a:p>
                      <a:r>
                        <a:rPr lang="en-US"/>
                        <a:t>LP Equipment Panel (Ruby Panel):</a:t>
                      </a:r>
                    </a:p>
                    <a:p>
                      <a:pPr marL="0" indent="0">
                        <a:buFontTx/>
                        <a:buNone/>
                      </a:pPr>
                      <a:r>
                        <a:rPr lang="en-US" b="0"/>
                        <a:t>- LP Drill, LP Dozer, LP Loader, LP Water Truck, LP Fuel Truck, LP Explosive Truck</a:t>
                      </a:r>
                    </a:p>
                    <a:p>
                      <a:pPr marL="0" indent="0">
                        <a:buFontTx/>
                        <a:buNone/>
                      </a:pPr>
                      <a:r>
                        <a:rPr lang="en-US"/>
                        <a:t>HP Equipment Panel (Ruby Panel):</a:t>
                      </a:r>
                    </a:p>
                    <a:p>
                      <a:r>
                        <a:rPr lang="en-ID" b="0"/>
                        <a:t>- HP Drill, HP Shovel (without NAV Tab/NAFTA Version)</a:t>
                      </a:r>
                    </a:p>
                  </a:txBody>
                  <a:tcPr/>
                </a:tc>
                <a:tc>
                  <a:txBody>
                    <a:bodyPr/>
                    <a:lstStyle/>
                    <a:p>
                      <a:r>
                        <a:rPr lang="en-US"/>
                        <a:t>3.3.3</a:t>
                      </a:r>
                      <a:endParaRPr lang="en-ID"/>
                    </a:p>
                  </a:txBody>
                  <a:tcPr/>
                </a:tc>
                <a:tc>
                  <a:txBody>
                    <a:bodyPr/>
                    <a:lstStyle/>
                    <a:p>
                      <a:r>
                        <a:rPr lang="en-US"/>
                        <a:t>2.8-005</a:t>
                      </a:r>
                      <a:endParaRPr lang="en-ID"/>
                    </a:p>
                  </a:txBody>
                  <a:tcPr/>
                </a:tc>
                <a:extLst>
                  <a:ext uri="{0D108BD9-81ED-4DB2-BD59-A6C34878D82A}">
                    <a16:rowId xmlns:a16="http://schemas.microsoft.com/office/drawing/2014/main" val="42710322"/>
                  </a:ext>
                </a:extLst>
              </a:tr>
              <a:tr h="370840">
                <a:tc>
                  <a:txBody>
                    <a:bodyPr/>
                    <a:lstStyle/>
                    <a:p>
                      <a:r>
                        <a:rPr lang="en-US"/>
                        <a:t>HP Equipment Panel with NAV Tab enabled (Ruby Panel APAC Version):</a:t>
                      </a:r>
                    </a:p>
                    <a:p>
                      <a:r>
                        <a:rPr lang="en-ID" b="0"/>
                        <a:t>HP Shovel, HP Dozer, HP Loader</a:t>
                      </a:r>
                    </a:p>
                  </a:txBody>
                  <a:tcPr/>
                </a:tc>
                <a:tc>
                  <a:txBody>
                    <a:bodyPr/>
                    <a:lstStyle/>
                    <a:p>
                      <a:r>
                        <a:rPr lang="en-US"/>
                        <a:t>3.3.3</a:t>
                      </a:r>
                      <a:endParaRPr lang="en-ID"/>
                    </a:p>
                  </a:txBody>
                  <a:tcPr/>
                </a:tc>
                <a:tc>
                  <a:txBody>
                    <a:bodyPr/>
                    <a:lstStyle/>
                    <a:p>
                      <a:r>
                        <a:rPr lang="en-US">
                          <a:solidFill>
                            <a:srgbClr val="FF0000"/>
                          </a:solidFill>
                        </a:rPr>
                        <a:t>2.8-005.x</a:t>
                      </a:r>
                    </a:p>
                    <a:p>
                      <a:r>
                        <a:rPr lang="en-US"/>
                        <a:t>(Scheduled priority in next PI)</a:t>
                      </a:r>
                    </a:p>
                  </a:txBody>
                  <a:tcPr/>
                </a:tc>
                <a:extLst>
                  <a:ext uri="{0D108BD9-81ED-4DB2-BD59-A6C34878D82A}">
                    <a16:rowId xmlns:a16="http://schemas.microsoft.com/office/drawing/2014/main" val="2609288712"/>
                  </a:ext>
                </a:extLst>
              </a:tr>
              <a:tr h="370840">
                <a:tc>
                  <a:txBody>
                    <a:bodyPr/>
                    <a:lstStyle/>
                    <a:p>
                      <a:r>
                        <a:rPr lang="en-US"/>
                        <a:t>LP Equipment Panel (Onboard Shell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LP Truck, LP Shovel</a:t>
                      </a:r>
                      <a:endParaRPr lang="en-ID" b="0"/>
                    </a:p>
                  </a:txBody>
                  <a:tcPr/>
                </a:tc>
                <a:tc>
                  <a:txBody>
                    <a:bodyPr/>
                    <a:lstStyle/>
                    <a:p>
                      <a:r>
                        <a:rPr lang="en-US"/>
                        <a:t>3.3.3</a:t>
                      </a:r>
                      <a:endParaRPr lang="en-ID"/>
                    </a:p>
                  </a:txBody>
                  <a:tcPr/>
                </a:tc>
                <a:tc>
                  <a:txBody>
                    <a:bodyPr/>
                    <a:lstStyle/>
                    <a:p>
                      <a:r>
                        <a:rPr lang="en-US"/>
                        <a:t>3.1-001</a:t>
                      </a:r>
                      <a:endParaRPr lang="en-ID"/>
                    </a:p>
                  </a:txBody>
                  <a:tcPr/>
                </a:tc>
                <a:extLst>
                  <a:ext uri="{0D108BD9-81ED-4DB2-BD59-A6C34878D82A}">
                    <a16:rowId xmlns:a16="http://schemas.microsoft.com/office/drawing/2014/main" val="2223674932"/>
                  </a:ext>
                </a:extLst>
              </a:tr>
            </a:tbl>
          </a:graphicData>
        </a:graphic>
      </p:graphicFrame>
      <p:sp>
        <p:nvSpPr>
          <p:cNvPr id="8" name="Text Placeholder 1">
            <a:extLst>
              <a:ext uri="{FF2B5EF4-FFF2-40B4-BE49-F238E27FC236}">
                <a16:creationId xmlns:a16="http://schemas.microsoft.com/office/drawing/2014/main" id="{1BE32ADC-F8D4-4828-882C-176F5D70EF4A}"/>
              </a:ext>
            </a:extLst>
          </p:cNvPr>
          <p:cNvSpPr txBox="1">
            <a:spLocks/>
          </p:cNvSpPr>
          <p:nvPr/>
        </p:nvSpPr>
        <p:spPr>
          <a:xfrm>
            <a:off x="625644" y="1019833"/>
            <a:ext cx="10972800" cy="369332"/>
          </a:xfrm>
          <a:prstGeom prst="rect">
            <a:avLst/>
          </a:prstGeom>
        </p:spPr>
        <p:txBody>
          <a:bodyPr wrap="square" lIns="0" rIns="0">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What </a:t>
            </a:r>
            <a:r>
              <a:rPr lang="en-US" u="sng"/>
              <a:t>not</a:t>
            </a:r>
            <a:r>
              <a:rPr lang="en-US"/>
              <a:t> yet tested:</a:t>
            </a:r>
            <a:endParaRPr lang="en-ID"/>
          </a:p>
        </p:txBody>
      </p:sp>
    </p:spTree>
    <p:extLst>
      <p:ext uri="{BB962C8B-B14F-4D97-AF65-F5344CB8AC3E}">
        <p14:creationId xmlns:p14="http://schemas.microsoft.com/office/powerpoint/2010/main" val="2633922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Migrating Screen to MASEP Image</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Platform Installation</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p:txBody>
          <a:bodyPr/>
          <a:lstStyle/>
          <a:p>
            <a:r>
              <a:rPr lang="en-US">
                <a:latin typeface="+mn-lt"/>
              </a:rPr>
              <a:t>Performed when preparing the screen for production or repair (</a:t>
            </a:r>
            <a:r>
              <a:rPr lang="en-US" err="1">
                <a:latin typeface="+mn-lt"/>
              </a:rPr>
              <a:t>i.e</a:t>
            </a:r>
            <a:r>
              <a:rPr lang="en-US">
                <a:latin typeface="+mn-lt"/>
              </a:rPr>
              <a:t>: workshop)</a:t>
            </a:r>
          </a:p>
          <a:p>
            <a:r>
              <a:rPr lang="en-ID">
                <a:latin typeface="+mn-lt"/>
              </a:rPr>
              <a:t>Download Platform Image for Production: </a:t>
            </a:r>
            <a:r>
              <a:rPr lang="en-ID" b="0" i="0">
                <a:solidFill>
                  <a:srgbClr val="3B73AF"/>
                </a:solidFill>
                <a:effectLst/>
                <a:latin typeface="+mn-lt"/>
                <a:hlinkClick r:id="rId2"/>
              </a:rPr>
              <a:t>https://hexagonna.jfrog.io/artifactory/masep-artifacts/Releases/3.3.x/images-for-production</a:t>
            </a:r>
            <a:endParaRPr lang="en-ID">
              <a:latin typeface="+mn-lt"/>
            </a:endParaRPr>
          </a:p>
          <a:p>
            <a:r>
              <a:rPr lang="en-ID">
                <a:latin typeface="+mn-lt"/>
              </a:rPr>
              <a:t>Preparing USB Key</a:t>
            </a:r>
            <a:r>
              <a:rPr lang="en-US">
                <a:latin typeface="+mn-lt"/>
              </a:rPr>
              <a:t> and </a:t>
            </a:r>
            <a:r>
              <a:rPr lang="en-ID">
                <a:latin typeface="+mn-lt"/>
              </a:rPr>
              <a:t>Installation Procedure: </a:t>
            </a:r>
            <a:r>
              <a:rPr lang="en-US">
                <a:solidFill>
                  <a:srgbClr val="0052CC"/>
                </a:solidFill>
                <a:latin typeface="+mn-lt"/>
                <a:hlinkClick r:id="rId3"/>
              </a:rPr>
              <a:t>MASEP TRM - Migrating a Display9/X900 to 64bit MASEP</a:t>
            </a:r>
            <a:endParaRPr lang="en-US">
              <a:solidFill>
                <a:srgbClr val="0052CC"/>
              </a:solidFill>
              <a:latin typeface="+mn-lt"/>
            </a:endParaRPr>
          </a:p>
          <a:p>
            <a:pPr lvl="1"/>
            <a:r>
              <a:rPr lang="en-US" b="0" i="0">
                <a:solidFill>
                  <a:srgbClr val="172B4D"/>
                </a:solidFill>
                <a:effectLst/>
                <a:latin typeface="+mn-lt"/>
              </a:rPr>
              <a:t>Plug the USB key for OS migration</a:t>
            </a:r>
          </a:p>
          <a:p>
            <a:pPr lvl="1"/>
            <a:r>
              <a:rPr lang="en-US" b="0" i="0">
                <a:solidFill>
                  <a:srgbClr val="172B4D"/>
                </a:solidFill>
                <a:effectLst/>
                <a:latin typeface="+mn-lt"/>
              </a:rPr>
              <a:t>Reboot/Power up the Screen</a:t>
            </a:r>
            <a:endParaRPr lang="en-US">
              <a:solidFill>
                <a:srgbClr val="172B4D"/>
              </a:solidFill>
              <a:latin typeface="+mn-lt"/>
            </a:endParaRPr>
          </a:p>
          <a:p>
            <a:pPr lvl="1"/>
            <a:r>
              <a:rPr lang="en-US" b="0" i="0">
                <a:solidFill>
                  <a:srgbClr val="172B4D"/>
                </a:solidFill>
                <a:effectLst/>
                <a:latin typeface="+mn-lt"/>
              </a:rPr>
              <a:t>Press F11 to enter boot selection menu, choose boot from USB key</a:t>
            </a:r>
          </a:p>
          <a:p>
            <a:pPr lvl="1"/>
            <a:r>
              <a:rPr lang="en-ID" b="0" i="0">
                <a:solidFill>
                  <a:srgbClr val="172B4D"/>
                </a:solidFill>
                <a:effectLst/>
                <a:latin typeface="+mn-lt"/>
              </a:rPr>
              <a:t>Select kernel options and boot kernel menu, choose “Graphic console install”</a:t>
            </a:r>
          </a:p>
          <a:p>
            <a:pPr lvl="1"/>
            <a:r>
              <a:rPr lang="en-ID" b="0" i="0">
                <a:solidFill>
                  <a:srgbClr val="172B4D"/>
                </a:solidFill>
                <a:effectLst/>
                <a:latin typeface="+mn-lt"/>
              </a:rPr>
              <a:t>Image installation confirmation, type 'y' on keyboard</a:t>
            </a:r>
            <a:endParaRPr lang="en-ID">
              <a:solidFill>
                <a:srgbClr val="172B4D"/>
              </a:solidFill>
              <a:latin typeface="+mn-lt"/>
            </a:endParaRPr>
          </a:p>
          <a:p>
            <a:pPr lvl="1"/>
            <a:r>
              <a:rPr lang="en-ID" b="0" i="0">
                <a:solidFill>
                  <a:srgbClr val="172B4D"/>
                </a:solidFill>
                <a:effectLst/>
                <a:latin typeface="+mn-lt"/>
              </a:rPr>
              <a:t>Image copy started</a:t>
            </a:r>
          </a:p>
          <a:p>
            <a:pPr lvl="1"/>
            <a:r>
              <a:rPr lang="en-ID" b="0" i="0">
                <a:solidFill>
                  <a:srgbClr val="172B4D"/>
                </a:solidFill>
                <a:effectLst/>
                <a:latin typeface="+mn-lt"/>
              </a:rPr>
              <a:t>Image copy completed</a:t>
            </a:r>
            <a:endParaRPr lang="en-ID">
              <a:solidFill>
                <a:srgbClr val="172B4D"/>
              </a:solidFill>
              <a:latin typeface="+mn-lt"/>
            </a:endParaRPr>
          </a:p>
          <a:p>
            <a:pPr lvl="1"/>
            <a:r>
              <a:rPr lang="en-US" b="0" i="0">
                <a:solidFill>
                  <a:srgbClr val="172B4D"/>
                </a:solidFill>
                <a:effectLst/>
                <a:latin typeface="+mn-lt"/>
              </a:rPr>
              <a:t>Remove USB key and press Enter to reboot</a:t>
            </a:r>
            <a:endParaRPr lang="en-ID" b="0" i="0">
              <a:solidFill>
                <a:srgbClr val="172B4D"/>
              </a:solidFill>
              <a:effectLst/>
              <a:latin typeface="+mn-lt"/>
            </a:endParaRPr>
          </a:p>
          <a:p>
            <a:pPr lvl="1"/>
            <a:r>
              <a:rPr lang="en-ID" b="0" i="0">
                <a:solidFill>
                  <a:srgbClr val="172B4D"/>
                </a:solidFill>
                <a:effectLst/>
                <a:latin typeface="+mn-lt"/>
              </a:rPr>
              <a:t>Screen powering up</a:t>
            </a:r>
            <a:endParaRPr lang="en-ID">
              <a:solidFill>
                <a:srgbClr val="172B4D"/>
              </a:solidFill>
              <a:latin typeface="+mn-lt"/>
            </a:endParaRPr>
          </a:p>
          <a:p>
            <a:pPr lvl="1"/>
            <a:r>
              <a:rPr lang="en-US" b="0" i="0">
                <a:solidFill>
                  <a:srgbClr val="172B4D"/>
                </a:solidFill>
                <a:effectLst/>
                <a:latin typeface="+mn-lt"/>
              </a:rPr>
              <a:t>System Menu</a:t>
            </a:r>
          </a:p>
        </p:txBody>
      </p:sp>
    </p:spTree>
    <p:extLst>
      <p:ext uri="{BB962C8B-B14F-4D97-AF65-F5344CB8AC3E}">
        <p14:creationId xmlns:p14="http://schemas.microsoft.com/office/powerpoint/2010/main" val="1332448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USB Key Install</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Software Installation: OP Pro 2.8-005</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p:txBody>
          <a:bodyPr/>
          <a:lstStyle/>
          <a:p>
            <a:pPr marL="0" indent="0">
              <a:buNone/>
            </a:pPr>
            <a:r>
              <a:rPr lang="en-US" dirty="0">
                <a:latin typeface="+mn-lt"/>
              </a:rPr>
              <a:t>Performed at site to flash/program the appropriate equipment to run Ruby Panel</a:t>
            </a:r>
          </a:p>
          <a:p>
            <a:endParaRPr lang="en-ID" dirty="0">
              <a:latin typeface="+mn-lt"/>
            </a:endParaRPr>
          </a:p>
          <a:p>
            <a:pPr marL="0" indent="0">
              <a:buNone/>
            </a:pPr>
            <a:r>
              <a:rPr lang="en-ID" dirty="0">
                <a:latin typeface="+mn-lt"/>
              </a:rPr>
              <a:t>Platform Files:</a:t>
            </a:r>
          </a:p>
          <a:p>
            <a:r>
              <a:rPr lang="en-ID" dirty="0">
                <a:latin typeface="+mn-lt"/>
              </a:rPr>
              <a:t>Mender Image (</a:t>
            </a:r>
            <a:r>
              <a:rPr lang="en-US" b="1" i="0" dirty="0">
                <a:solidFill>
                  <a:srgbClr val="172B4D"/>
                </a:solidFill>
                <a:effectLst/>
                <a:latin typeface="+mn-lt"/>
              </a:rPr>
              <a:t>masep-display-x900-3.3*.mender)</a:t>
            </a:r>
            <a:r>
              <a:rPr lang="en-ID" dirty="0">
                <a:latin typeface="+mn-lt"/>
              </a:rPr>
              <a:t> for field use: </a:t>
            </a:r>
            <a:r>
              <a:rPr lang="en-ID" dirty="0">
                <a:latin typeface="+mn-lt"/>
                <a:hlinkClick r:id="rId2"/>
              </a:rPr>
              <a:t>https://hexagonna.jfrog.io/ui/native/masep-artifacts/Releases/3.3.x/images-for-field-use</a:t>
            </a:r>
            <a:endParaRPr lang="en-ID" dirty="0">
              <a:latin typeface="+mn-lt"/>
            </a:endParaRPr>
          </a:p>
          <a:p>
            <a:r>
              <a:rPr lang="en-ID" dirty="0">
                <a:latin typeface="+mn-lt"/>
              </a:rPr>
              <a:t>32-bit Core (</a:t>
            </a:r>
            <a:r>
              <a:rPr lang="en-ID" b="1" dirty="0">
                <a:latin typeface="+mn-lt"/>
              </a:rPr>
              <a:t>base-installer_x86_slave_2.26.5*.</a:t>
            </a:r>
            <a:r>
              <a:rPr lang="en-ID" b="1" dirty="0" err="1">
                <a:latin typeface="+mn-lt"/>
              </a:rPr>
              <a:t>sqfs</a:t>
            </a:r>
            <a:r>
              <a:rPr lang="en-ID" dirty="0">
                <a:latin typeface="+mn-lt"/>
              </a:rPr>
              <a:t>): </a:t>
            </a:r>
            <a:r>
              <a:rPr lang="en-ID" dirty="0">
                <a:latin typeface="+mn-lt"/>
                <a:hlinkClick r:id="rId3"/>
              </a:rPr>
              <a:t>https://hexagonna.jfrog.io/ui/native/embedded_artifacts/yocto_artifacts/releases/2.26.5/common-x86/installer</a:t>
            </a:r>
            <a:endParaRPr lang="en-ID" dirty="0">
              <a:latin typeface="+mn-lt"/>
            </a:endParaRPr>
          </a:p>
          <a:p>
            <a:endParaRPr lang="en-ID" dirty="0">
              <a:latin typeface="+mn-lt"/>
            </a:endParaRPr>
          </a:p>
          <a:p>
            <a:pPr marL="0" indent="0">
              <a:buNone/>
            </a:pPr>
            <a:r>
              <a:rPr lang="en-ID" dirty="0">
                <a:latin typeface="+mn-lt"/>
              </a:rPr>
              <a:t>Application Components:</a:t>
            </a:r>
          </a:p>
          <a:p>
            <a:pPr>
              <a:defRPr/>
            </a:pPr>
            <a:r>
              <a:rPr kumimoji="0" lang="en-ID" b="1" i="0" u="none" strike="noStrike" kern="1200" cap="none" spc="0" normalizeH="0" baseline="0" noProof="0" dirty="0">
                <a:ln>
                  <a:noFill/>
                </a:ln>
                <a:solidFill>
                  <a:srgbClr val="172B4D"/>
                </a:solidFill>
                <a:effectLst/>
                <a:uLnTx/>
                <a:uFillTx/>
                <a:latin typeface="+mn-lt"/>
                <a:ea typeface="+mn-ea"/>
                <a:cs typeface="Arial" panose="020B0604020202020204" pitchFamily="34" charset="0"/>
              </a:rPr>
              <a:t>D9S2-B screen (X900) - MASEP 64-bit:</a:t>
            </a:r>
            <a:endPar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endParaRPr>
          </a:p>
          <a:p>
            <a:pPr lvl="1">
              <a:defRPr/>
            </a:pPr>
            <a:r>
              <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rPr>
              <a:t>64-bit Ruby - </a:t>
            </a:r>
            <a:r>
              <a:rPr kumimoji="0" lang="en-ID" b="0" i="0" u="none" strike="noStrike" kern="1200" cap="none" spc="0" normalizeH="0" baseline="0" noProof="0" dirty="0">
                <a:ln>
                  <a:noFill/>
                </a:ln>
                <a:solidFill>
                  <a:srgbClr val="0052CC"/>
                </a:solidFill>
                <a:effectLst/>
                <a:uLnTx/>
                <a:uFillTx/>
                <a:latin typeface="+mn-lt"/>
                <a:ea typeface="+mn-ea"/>
                <a:cs typeface="Arial" panose="020B0604020202020204" pitchFamily="34" charset="0"/>
                <a:hlinkClick r:id="rId4"/>
              </a:rPr>
              <a:t>app-ruby-gtk2-x86_64-2.0-1.sqfs</a:t>
            </a:r>
            <a:endPar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endParaRPr>
          </a:p>
          <a:p>
            <a:pPr lvl="1">
              <a:defRPr/>
            </a:pPr>
            <a:r>
              <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rPr>
              <a:t>JSPanel - </a:t>
            </a:r>
            <a:r>
              <a:rPr kumimoji="0" lang="en-ID" b="0" i="0" u="none" strike="noStrike" kern="1200" cap="none" spc="0" normalizeH="0" baseline="0" noProof="0" dirty="0">
                <a:ln>
                  <a:noFill/>
                </a:ln>
                <a:solidFill>
                  <a:srgbClr val="0052CC"/>
                </a:solidFill>
                <a:effectLst/>
                <a:uLnTx/>
                <a:uFillTx/>
                <a:latin typeface="+mn-lt"/>
                <a:ea typeface="+mn-ea"/>
                <a:cs typeface="Arial" panose="020B0604020202020204" pitchFamily="34" charset="0"/>
                <a:hlinkClick r:id="rId5"/>
              </a:rPr>
              <a:t>app-jspanel-all-2.8-005-b383.05e8ac3431071c9a790fea11fd4c18c8b773d285.sqfs</a:t>
            </a:r>
            <a:endParaRPr kumimoji="0" lang="en-ID" b="1" i="0" u="none" strike="noStrike" kern="1200" cap="none" spc="0" normalizeH="0" baseline="0" noProof="0" dirty="0">
              <a:ln>
                <a:noFill/>
              </a:ln>
              <a:solidFill>
                <a:srgbClr val="172B4D"/>
              </a:solidFill>
              <a:effectLst/>
              <a:uLnTx/>
              <a:uFillTx/>
              <a:latin typeface="+mn-lt"/>
              <a:ea typeface="+mn-ea"/>
              <a:cs typeface="Arial" panose="020B0604020202020204" pitchFamily="34" charset="0"/>
            </a:endParaRPr>
          </a:p>
          <a:p>
            <a:pPr>
              <a:defRPr/>
            </a:pPr>
            <a:r>
              <a:rPr kumimoji="0" lang="en-ID" b="1" i="0" u="none" strike="noStrike" kern="1200" cap="none" spc="0" normalizeH="0" baseline="0" noProof="0" dirty="0" err="1">
                <a:ln>
                  <a:noFill/>
                </a:ln>
                <a:solidFill>
                  <a:srgbClr val="172B4D"/>
                </a:solidFill>
                <a:effectLst/>
                <a:uLnTx/>
                <a:uFillTx/>
                <a:latin typeface="+mn-lt"/>
                <a:ea typeface="+mn-ea"/>
                <a:cs typeface="Arial" panose="020B0604020202020204" pitchFamily="34" charset="0"/>
              </a:rPr>
              <a:t>CoreL</a:t>
            </a:r>
            <a:r>
              <a:rPr lang="en-ID" b="1" dirty="0">
                <a:solidFill>
                  <a:srgbClr val="172B4D"/>
                </a:solidFill>
                <a:latin typeface="+mn-lt"/>
              </a:rPr>
              <a:t>P</a:t>
            </a:r>
            <a:r>
              <a:rPr kumimoji="0" lang="en-ID" b="1" i="0" u="none" strike="noStrike" kern="1200" cap="none" spc="0" normalizeH="0" baseline="0" noProof="0" dirty="0">
                <a:ln>
                  <a:noFill/>
                </a:ln>
                <a:solidFill>
                  <a:srgbClr val="172B4D"/>
                </a:solidFill>
                <a:effectLst/>
                <a:uLnTx/>
                <a:uFillTx/>
                <a:latin typeface="+mn-lt"/>
                <a:ea typeface="+mn-ea"/>
                <a:cs typeface="Arial" panose="020B0604020202020204" pitchFamily="34" charset="0"/>
              </a:rPr>
              <a:t> /</a:t>
            </a:r>
            <a:r>
              <a:rPr kumimoji="0" lang="en-ID" b="1" i="0" u="none" strike="noStrike" kern="1200" cap="none" spc="0" normalizeH="0" baseline="0" noProof="0" dirty="0" err="1">
                <a:ln>
                  <a:noFill/>
                </a:ln>
                <a:solidFill>
                  <a:srgbClr val="172B4D"/>
                </a:solidFill>
                <a:effectLst/>
                <a:uLnTx/>
                <a:uFillTx/>
                <a:latin typeface="+mn-lt"/>
                <a:ea typeface="+mn-ea"/>
                <a:cs typeface="Arial" panose="020B0604020202020204" pitchFamily="34" charset="0"/>
              </a:rPr>
              <a:t>CoreHP</a:t>
            </a:r>
            <a:r>
              <a:rPr kumimoji="0" lang="en-ID" b="1" i="0" u="none" strike="noStrike" kern="1200" cap="none" spc="0" normalizeH="0" baseline="0" noProof="0" dirty="0">
                <a:ln>
                  <a:noFill/>
                </a:ln>
                <a:solidFill>
                  <a:srgbClr val="172B4D"/>
                </a:solidFill>
                <a:effectLst/>
                <a:uLnTx/>
                <a:uFillTx/>
                <a:latin typeface="+mn-lt"/>
                <a:ea typeface="+mn-ea"/>
                <a:cs typeface="Arial" panose="020B0604020202020204" pitchFamily="34" charset="0"/>
              </a:rPr>
              <a:t> - </a:t>
            </a:r>
            <a:r>
              <a:rPr kumimoji="0" lang="en-ID" b="1" i="0" u="none" strike="noStrike" kern="1200" cap="none" spc="0" normalizeH="0" baseline="0" noProof="0" dirty="0" err="1">
                <a:ln>
                  <a:noFill/>
                </a:ln>
                <a:solidFill>
                  <a:srgbClr val="172B4D"/>
                </a:solidFill>
                <a:effectLst/>
                <a:uLnTx/>
                <a:uFillTx/>
                <a:latin typeface="+mn-lt"/>
                <a:ea typeface="+mn-ea"/>
                <a:cs typeface="Arial" panose="020B0604020202020204" pitchFamily="34" charset="0"/>
              </a:rPr>
              <a:t>ccpilot</a:t>
            </a:r>
            <a:r>
              <a:rPr kumimoji="0" lang="en-ID" b="1" i="0" u="none" strike="noStrike" kern="1200" cap="none" spc="0" normalizeH="0" baseline="0" noProof="0" dirty="0">
                <a:ln>
                  <a:noFill/>
                </a:ln>
                <a:solidFill>
                  <a:srgbClr val="172B4D"/>
                </a:solidFill>
                <a:effectLst/>
                <a:uLnTx/>
                <a:uFillTx/>
                <a:latin typeface="+mn-lt"/>
                <a:ea typeface="+mn-ea"/>
                <a:cs typeface="Arial" panose="020B0604020202020204" pitchFamily="34" charset="0"/>
              </a:rPr>
              <a:t> 32-bit:</a:t>
            </a:r>
            <a:endPar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endParaRPr>
          </a:p>
          <a:p>
            <a:pPr lvl="1">
              <a:defRPr/>
            </a:pPr>
            <a:r>
              <a:rPr kumimoji="0" lang="en-ID" b="0" i="0" u="none" strike="noStrike" kern="1200" cap="none" spc="0" normalizeH="0" baseline="0" noProof="0" dirty="0" err="1">
                <a:ln>
                  <a:noFill/>
                </a:ln>
                <a:solidFill>
                  <a:srgbClr val="172B4D"/>
                </a:solidFill>
                <a:effectLst/>
                <a:uLnTx/>
                <a:uFillTx/>
                <a:latin typeface="+mn-lt"/>
                <a:ea typeface="+mn-ea"/>
                <a:cs typeface="Arial" panose="020B0604020202020204" pitchFamily="34" charset="0"/>
              </a:rPr>
              <a:t>PlatformService</a:t>
            </a:r>
            <a:r>
              <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rPr>
              <a:t> - </a:t>
            </a:r>
            <a:r>
              <a:rPr kumimoji="0" lang="en-ID" b="1" i="1" u="none" strike="noStrike" kern="1200" cap="none" spc="0" normalizeH="0" baseline="0" noProof="0" dirty="0">
                <a:ln>
                  <a:noFill/>
                </a:ln>
                <a:solidFill>
                  <a:srgbClr val="172B4D"/>
                </a:solidFill>
                <a:effectLst/>
                <a:uLnTx/>
                <a:uFillTx/>
                <a:latin typeface="+mn-lt"/>
                <a:ea typeface="+mn-ea"/>
                <a:cs typeface="Arial" panose="020B0604020202020204" pitchFamily="34" charset="0"/>
              </a:rPr>
              <a:t>app-platform-services-core_i386</a:t>
            </a:r>
            <a:r>
              <a:rPr kumimoji="0" lang="en-ID" b="0" i="1" u="none" strike="noStrike" kern="1200" cap="none" spc="0" normalizeH="0" baseline="0" noProof="0" dirty="0">
                <a:ln>
                  <a:noFill/>
                </a:ln>
                <a:solidFill>
                  <a:srgbClr val="172B4D"/>
                </a:solidFill>
                <a:effectLst/>
                <a:uLnTx/>
                <a:uFillTx/>
                <a:latin typeface="+mn-lt"/>
                <a:ea typeface="+mn-ea"/>
                <a:cs typeface="Arial" panose="020B0604020202020204" pitchFamily="34" charset="0"/>
              </a:rPr>
              <a:t> </a:t>
            </a:r>
            <a:r>
              <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rPr>
              <a:t>extracted from </a:t>
            </a:r>
            <a:r>
              <a:rPr kumimoji="0" lang="en-ID" b="0" i="0" u="sng" strike="noStrike" kern="1200" cap="none" spc="0" normalizeH="0" baseline="0" noProof="0" dirty="0">
                <a:ln>
                  <a:noFill/>
                </a:ln>
                <a:solidFill>
                  <a:srgbClr val="0052CC"/>
                </a:solidFill>
                <a:effectLst/>
                <a:uLnTx/>
                <a:uFillTx/>
                <a:latin typeface="+mn-lt"/>
                <a:ea typeface="+mn-ea"/>
                <a:cs typeface="Arial" panose="020B0604020202020204" pitchFamily="34" charset="0"/>
                <a:hlinkClick r:id="rId6"/>
              </a:rPr>
              <a:t>usbkey-ccpilot_i386_2.26.5-88f0d98a-b5.zip</a:t>
            </a:r>
            <a:endPar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endParaRPr>
          </a:p>
          <a:p>
            <a:pPr lvl="1">
              <a:defRPr/>
            </a:pPr>
            <a:r>
              <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rPr>
              <a:t>JAMS - </a:t>
            </a:r>
            <a:r>
              <a:rPr kumimoji="0" lang="en-ID" b="0" i="0" u="none" strike="noStrike" kern="1200" cap="none" spc="0" normalizeH="0" baseline="0" noProof="0" dirty="0">
                <a:ln>
                  <a:noFill/>
                </a:ln>
                <a:solidFill>
                  <a:srgbClr val="0052CC"/>
                </a:solidFill>
                <a:effectLst/>
                <a:uLnTx/>
                <a:uFillTx/>
                <a:latin typeface="+mn-lt"/>
                <a:ea typeface="+mn-ea"/>
                <a:cs typeface="Arial" panose="020B0604020202020204" pitchFamily="34" charset="0"/>
                <a:hlinkClick r:id="rId7"/>
              </a:rPr>
              <a:t>app-oppro-x86-2.8-005-b383.05e8ac3431071c9a790fea11fd4c18c8b773d285.sqfs</a:t>
            </a:r>
            <a:endParaRPr kumimoji="0" lang="en-ID" b="0" i="0" u="none" strike="noStrike" kern="1200" cap="none" spc="0" normalizeH="0" baseline="0" noProof="0" dirty="0">
              <a:ln>
                <a:noFill/>
              </a:ln>
              <a:solidFill>
                <a:srgbClr val="172B4D"/>
              </a:solidFill>
              <a:effectLst/>
              <a:uLnTx/>
              <a:uFillTx/>
              <a:latin typeface="+mn-lt"/>
              <a:ea typeface="+mn-ea"/>
              <a:cs typeface="Arial" panose="020B0604020202020204" pitchFamily="34" charset="0"/>
            </a:endParaRPr>
          </a:p>
          <a:p>
            <a:pPr marL="231775" lvl="1" indent="0">
              <a:buNone/>
            </a:pPr>
            <a:endParaRPr lang="en-ID" dirty="0">
              <a:latin typeface="+mn-lt"/>
            </a:endParaRPr>
          </a:p>
        </p:txBody>
      </p:sp>
    </p:spTree>
    <p:extLst>
      <p:ext uri="{BB962C8B-B14F-4D97-AF65-F5344CB8AC3E}">
        <p14:creationId xmlns:p14="http://schemas.microsoft.com/office/powerpoint/2010/main" val="965183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20A9-37F3-F70B-C3CB-D5491CF97889}"/>
              </a:ext>
            </a:extLst>
          </p:cNvPr>
          <p:cNvSpPr>
            <a:spLocks noGrp="1"/>
          </p:cNvSpPr>
          <p:nvPr>
            <p:ph type="title"/>
          </p:nvPr>
        </p:nvSpPr>
        <p:spPr/>
        <p:txBody>
          <a:bodyPr/>
          <a:lstStyle/>
          <a:p>
            <a:r>
              <a:rPr lang="en-US"/>
              <a:t>Agenda</a:t>
            </a:r>
            <a:endParaRPr lang="en-ID"/>
          </a:p>
        </p:txBody>
      </p:sp>
      <p:sp>
        <p:nvSpPr>
          <p:cNvPr id="3" name="Content Placeholder 2">
            <a:extLst>
              <a:ext uri="{FF2B5EF4-FFF2-40B4-BE49-F238E27FC236}">
                <a16:creationId xmlns:a16="http://schemas.microsoft.com/office/drawing/2014/main" id="{7DF0BD30-CD18-A320-580E-5CBE8862EF27}"/>
              </a:ext>
            </a:extLst>
          </p:cNvPr>
          <p:cNvSpPr>
            <a:spLocks noGrp="1"/>
          </p:cNvSpPr>
          <p:nvPr>
            <p:ph sz="quarter" idx="21"/>
          </p:nvPr>
        </p:nvSpPr>
        <p:spPr>
          <a:xfrm>
            <a:off x="609600" y="1663200"/>
            <a:ext cx="8867775" cy="4215600"/>
          </a:xfrm>
        </p:spPr>
        <p:txBody>
          <a:bodyPr/>
          <a:lstStyle/>
          <a:p>
            <a:pPr lvl="0">
              <a:lnSpc>
                <a:spcPct val="150000"/>
              </a:lnSpc>
              <a:buClr>
                <a:schemeClr val="accent1"/>
              </a:buClr>
              <a:buFont typeface="Wingdings" panose="05000000000000000000" pitchFamily="2" charset="2"/>
              <a:buChar char="v"/>
            </a:pPr>
            <a:r>
              <a:rPr lang="en-AU" sz="2400">
                <a:effectLst/>
                <a:latin typeface="Calibri" panose="020F0502020204030204" pitchFamily="34" charset="0"/>
                <a:ea typeface="Times New Roman" panose="02020603050405020304" pitchFamily="18" charset="0"/>
              </a:rPr>
              <a:t>	New display hardware (D9S2-B X900) </a:t>
            </a:r>
          </a:p>
          <a:p>
            <a:pPr lvl="0">
              <a:lnSpc>
                <a:spcPct val="150000"/>
              </a:lnSpc>
              <a:buClr>
                <a:schemeClr val="accent1"/>
              </a:buClr>
              <a:buFont typeface="Wingdings" panose="05000000000000000000" pitchFamily="2" charset="2"/>
              <a:buChar char="v"/>
            </a:pPr>
            <a:r>
              <a:rPr lang="en-AU" sz="2400">
                <a:effectLst/>
                <a:latin typeface="Calibri" panose="020F0502020204030204" pitchFamily="34" charset="0"/>
                <a:ea typeface="Calibri" panose="020F0502020204030204" pitchFamily="34" charset="0"/>
              </a:rPr>
              <a:t>	OP Pro Release Plan</a:t>
            </a:r>
            <a:endParaRPr lang="en-ID" sz="2400">
              <a:effectLst/>
              <a:latin typeface="Calibri" panose="020F0502020204030204" pitchFamily="34" charset="0"/>
              <a:ea typeface="Calibri" panose="020F0502020204030204" pitchFamily="34" charset="0"/>
            </a:endParaRPr>
          </a:p>
          <a:p>
            <a:pPr lvl="0">
              <a:lnSpc>
                <a:spcPct val="150000"/>
              </a:lnSpc>
              <a:buClr>
                <a:schemeClr val="accent1"/>
              </a:buClr>
              <a:buFont typeface="Wingdings" panose="05000000000000000000" pitchFamily="2" charset="2"/>
              <a:buChar char="v"/>
            </a:pPr>
            <a:r>
              <a:rPr lang="en-AU" sz="2400">
                <a:effectLst/>
                <a:latin typeface="Calibri" panose="020F0502020204030204" pitchFamily="34" charset="0"/>
                <a:ea typeface="Times New Roman" panose="02020603050405020304" pitchFamily="18" charset="0"/>
              </a:rPr>
              <a:t>	2.8-005 x64 applications and architecture</a:t>
            </a:r>
            <a:endParaRPr lang="en-ID" sz="2400">
              <a:effectLst/>
              <a:latin typeface="Calibri" panose="020F0502020204030204" pitchFamily="34" charset="0"/>
              <a:ea typeface="Calibri" panose="020F0502020204030204" pitchFamily="34" charset="0"/>
            </a:endParaRPr>
          </a:p>
          <a:p>
            <a:pPr lvl="0">
              <a:lnSpc>
                <a:spcPct val="150000"/>
              </a:lnSpc>
              <a:buClr>
                <a:schemeClr val="accent1"/>
              </a:buClr>
              <a:buFont typeface="Wingdings" panose="05000000000000000000" pitchFamily="2" charset="2"/>
              <a:buChar char="v"/>
            </a:pPr>
            <a:r>
              <a:rPr lang="en-AU" sz="2400">
                <a:effectLst/>
                <a:latin typeface="Calibri" panose="020F0502020204030204" pitchFamily="34" charset="0"/>
                <a:ea typeface="Times New Roman" panose="02020603050405020304" pitchFamily="18" charset="0"/>
              </a:rPr>
              <a:t>	64 bit Multi-Application System Embedded Platform (MASEP) </a:t>
            </a:r>
            <a:endParaRPr lang="en-ID" sz="2400">
              <a:effectLst/>
              <a:latin typeface="Calibri" panose="020F0502020204030204" pitchFamily="34" charset="0"/>
              <a:ea typeface="Calibri" panose="020F0502020204030204" pitchFamily="34" charset="0"/>
            </a:endParaRPr>
          </a:p>
          <a:p>
            <a:pPr lvl="0">
              <a:lnSpc>
                <a:spcPct val="150000"/>
              </a:lnSpc>
              <a:buClr>
                <a:schemeClr val="accent1"/>
              </a:buClr>
              <a:buFont typeface="Wingdings" panose="05000000000000000000" pitchFamily="2" charset="2"/>
              <a:buChar char="v"/>
            </a:pPr>
            <a:r>
              <a:rPr lang="en-AU" sz="2400">
                <a:effectLst/>
                <a:latin typeface="Calibri" panose="020F0502020204030204" pitchFamily="34" charset="0"/>
                <a:ea typeface="Times New Roman" panose="02020603050405020304" pitchFamily="18" charset="0"/>
              </a:rPr>
              <a:t>	New onboard software configuration &amp; installation process</a:t>
            </a:r>
            <a:endParaRPr lang="en-ID" sz="24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7212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dirty="0"/>
              <a:t>USB Key Structure MASEP 3.3.3 rc13 or older</a:t>
            </a:r>
            <a:endParaRPr lang="en-ID" dirty="0"/>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Software Installation: OP Pro 2.8-005</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663200"/>
            <a:ext cx="10972800" cy="3067062"/>
          </a:xfrm>
          <a:solidFill>
            <a:schemeClr val="bg1">
              <a:lumMod val="95000"/>
            </a:schemeClr>
          </a:solidFill>
        </p:spPr>
        <p:txBody>
          <a:bodyPr numCol="2"/>
          <a:lstStyle/>
          <a:p>
            <a:pPr marL="0" indent="0">
              <a:buNone/>
            </a:pPr>
            <a:r>
              <a:rPr lang="en-ID" sz="1400">
                <a:latin typeface="Courier New" panose="02070309020205020404" pitchFamily="49" charset="0"/>
                <a:cs typeface="Courier New" panose="02070309020205020404" pitchFamily="49" charset="0"/>
              </a:rPr>
              <a:t>/</a:t>
            </a:r>
          </a:p>
          <a:p>
            <a:pPr marL="0" indent="0">
              <a:buNone/>
            </a:pPr>
            <a:r>
              <a:rPr lang="en-ID" sz="1400">
                <a:latin typeface="Courier New" panose="02070309020205020404" pitchFamily="49" charset="0"/>
                <a:cs typeface="Courier New" panose="02070309020205020404" pitchFamily="49" charset="0"/>
              </a:rPr>
              <a:t>├── </a:t>
            </a:r>
            <a:r>
              <a:rPr lang="en-ID" sz="1400" b="1">
                <a:solidFill>
                  <a:srgbClr val="0070C0"/>
                </a:solidFill>
                <a:latin typeface="Courier New" panose="02070309020205020404" pitchFamily="49" charset="0"/>
                <a:cs typeface="Courier New" panose="02070309020205020404" pitchFamily="49" charset="0"/>
              </a:rPr>
              <a:t>apps/</a:t>
            </a:r>
          </a:p>
          <a:p>
            <a:pPr marL="0" indent="0">
              <a:buNone/>
            </a:pPr>
            <a:r>
              <a:rPr lang="en-ID" sz="1400">
                <a:latin typeface="Courier New" panose="02070309020205020404" pitchFamily="49" charset="0"/>
                <a:cs typeface="Courier New" panose="02070309020205020404" pitchFamily="49" charset="0"/>
              </a:rPr>
              <a:t>│   ├── app-oppro-x86-</a:t>
            </a:r>
            <a:r>
              <a:rPr lang="en-ID" sz="1400" b="1">
                <a:latin typeface="Courier New" panose="02070309020205020404" pitchFamily="49" charset="0"/>
                <a:cs typeface="Courier New" panose="02070309020205020404" pitchFamily="49" charset="0"/>
              </a:rPr>
              <a:t>2.8-005</a:t>
            </a:r>
            <a:r>
              <a:rPr lang="en-ID" sz="1400">
                <a:latin typeface="Courier New" panose="02070309020205020404" pitchFamily="49" charset="0"/>
                <a:cs typeface="Courier New" panose="02070309020205020404" pitchFamily="49" charset="0"/>
              </a:rPr>
              <a:t>-*.</a:t>
            </a:r>
            <a:r>
              <a:rPr lang="en-ID" sz="1400" err="1">
                <a:latin typeface="Courier New" panose="02070309020205020404" pitchFamily="49" charset="0"/>
                <a:cs typeface="Courier New" panose="02070309020205020404" pitchFamily="49" charset="0"/>
              </a:rPr>
              <a:t>sqfs</a:t>
            </a:r>
            <a:endParaRPr lang="en-ID" sz="1400">
              <a:latin typeface="Courier New" panose="02070309020205020404" pitchFamily="49" charset="0"/>
              <a:cs typeface="Courier New" panose="02070309020205020404" pitchFamily="49" charset="0"/>
            </a:endParaRPr>
          </a:p>
          <a:p>
            <a:pPr marL="0" indent="0">
              <a:buNone/>
            </a:pPr>
            <a:r>
              <a:rPr lang="en-ID" sz="1400">
                <a:latin typeface="Courier New" panose="02070309020205020404" pitchFamily="49" charset="0"/>
                <a:cs typeface="Courier New" panose="02070309020205020404" pitchFamily="49" charset="0"/>
              </a:rPr>
              <a:t>│   └── app-platform-services-core_i386_*.</a:t>
            </a:r>
            <a:r>
              <a:rPr lang="en-ID" sz="1400" err="1">
                <a:latin typeface="Courier New" panose="02070309020205020404" pitchFamily="49" charset="0"/>
                <a:cs typeface="Courier New" panose="02070309020205020404" pitchFamily="49" charset="0"/>
              </a:rPr>
              <a:t>sqfs</a:t>
            </a:r>
            <a:endParaRPr lang="en-ID" sz="1400">
              <a:latin typeface="Courier New" panose="02070309020205020404" pitchFamily="49" charset="0"/>
              <a:cs typeface="Courier New" panose="02070309020205020404" pitchFamily="49" charset="0"/>
            </a:endParaRPr>
          </a:p>
          <a:p>
            <a:pPr marL="0" indent="0">
              <a:buNone/>
            </a:pPr>
            <a:r>
              <a:rPr lang="en-ID" sz="1400">
                <a:latin typeface="Courier New" panose="02070309020205020404" pitchFamily="49" charset="0"/>
                <a:cs typeface="Courier New" panose="02070309020205020404" pitchFamily="49" charset="0"/>
              </a:rPr>
              <a:t>├── </a:t>
            </a:r>
            <a:r>
              <a:rPr lang="en-ID" sz="1400" b="1">
                <a:solidFill>
                  <a:srgbClr val="0070C0"/>
                </a:solidFill>
                <a:latin typeface="Courier New" panose="02070309020205020404" pitchFamily="49" charset="0"/>
                <a:cs typeface="Courier New" panose="02070309020205020404" pitchFamily="49" charset="0"/>
              </a:rPr>
              <a:t>apps-</a:t>
            </a:r>
            <a:r>
              <a:rPr lang="en-ID" sz="1400" b="1" err="1">
                <a:solidFill>
                  <a:srgbClr val="0070C0"/>
                </a:solidFill>
                <a:latin typeface="Courier New" panose="02070309020205020404" pitchFamily="49" charset="0"/>
                <a:cs typeface="Courier New" panose="02070309020205020404" pitchFamily="49" charset="0"/>
              </a:rPr>
              <a:t>allarch</a:t>
            </a:r>
            <a:r>
              <a:rPr lang="en-ID" sz="1400" b="1">
                <a:solidFill>
                  <a:srgbClr val="0070C0"/>
                </a:solidFill>
                <a:latin typeface="Courier New" panose="02070309020205020404" pitchFamily="49" charset="0"/>
                <a:cs typeface="Courier New" panose="02070309020205020404" pitchFamily="49" charset="0"/>
              </a:rPr>
              <a:t>/</a:t>
            </a:r>
          </a:p>
          <a:p>
            <a:pPr marL="0" indent="0">
              <a:buNone/>
            </a:pPr>
            <a:r>
              <a:rPr lang="en-ID" sz="1400">
                <a:latin typeface="Courier New" panose="02070309020205020404" pitchFamily="49" charset="0"/>
                <a:cs typeface="Courier New" panose="02070309020205020404" pitchFamily="49" charset="0"/>
              </a:rPr>
              <a:t>│   ├── </a:t>
            </a:r>
            <a:r>
              <a:rPr lang="en-ID" sz="1400" b="1">
                <a:latin typeface="Courier New" panose="02070309020205020404" pitchFamily="49" charset="0"/>
                <a:cs typeface="Courier New" panose="02070309020205020404" pitchFamily="49" charset="0"/>
              </a:rPr>
              <a:t>app-ruby-gtk2-x86_64-1.9-1.sqfs</a:t>
            </a:r>
          </a:p>
          <a:p>
            <a:pPr marL="0" indent="0">
              <a:buNone/>
            </a:pPr>
            <a:r>
              <a:rPr lang="en-ID" sz="1400">
                <a:latin typeface="Courier New" panose="02070309020205020404" pitchFamily="49" charset="0"/>
                <a:cs typeface="Courier New" panose="02070309020205020404" pitchFamily="49" charset="0"/>
              </a:rPr>
              <a:t>│   └── </a:t>
            </a:r>
            <a:r>
              <a:rPr lang="en-ID" sz="1400" b="1">
                <a:latin typeface="Courier New" panose="02070309020205020404" pitchFamily="49" charset="0"/>
                <a:cs typeface="Courier New" panose="02070309020205020404" pitchFamily="49" charset="0"/>
              </a:rPr>
              <a:t>app-jspanel-all-2.8-005-*.</a:t>
            </a:r>
            <a:r>
              <a:rPr lang="en-ID" sz="1400" b="1" err="1">
                <a:latin typeface="Courier New" panose="02070309020205020404" pitchFamily="49" charset="0"/>
                <a:cs typeface="Courier New" panose="02070309020205020404" pitchFamily="49" charset="0"/>
              </a:rPr>
              <a:t>sqfs</a:t>
            </a:r>
            <a:endParaRPr lang="en-ID" sz="1400" b="1">
              <a:latin typeface="Courier New" panose="02070309020205020404" pitchFamily="49" charset="0"/>
              <a:cs typeface="Courier New" panose="02070309020205020404" pitchFamily="49" charset="0"/>
            </a:endParaRPr>
          </a:p>
          <a:p>
            <a:pPr marL="0" indent="0">
              <a:buNone/>
            </a:pPr>
            <a:r>
              <a:rPr lang="en-ID" sz="1400">
                <a:latin typeface="Courier New" panose="02070309020205020404" pitchFamily="49" charset="0"/>
                <a:cs typeface="Courier New" panose="02070309020205020404" pitchFamily="49" charset="0"/>
              </a:rPr>
              <a:t>├── base-installer_x86_slave_*.</a:t>
            </a:r>
            <a:r>
              <a:rPr lang="en-ID" sz="1400" err="1">
                <a:latin typeface="Courier New" panose="02070309020205020404" pitchFamily="49" charset="0"/>
                <a:cs typeface="Courier New" panose="02070309020205020404" pitchFamily="49" charset="0"/>
              </a:rPr>
              <a:t>sqfs</a:t>
            </a:r>
            <a:endParaRPr lang="en-ID" sz="1400">
              <a:latin typeface="Courier New" panose="02070309020205020404" pitchFamily="49" charset="0"/>
              <a:cs typeface="Courier New" panose="02070309020205020404" pitchFamily="49" charset="0"/>
            </a:endParaRPr>
          </a:p>
          <a:p>
            <a:pPr marL="0" indent="0">
              <a:buNone/>
            </a:pPr>
            <a:r>
              <a:rPr lang="en-ID" sz="1400">
                <a:latin typeface="Courier New" panose="02070309020205020404" pitchFamily="49" charset="0"/>
                <a:cs typeface="Courier New" panose="02070309020205020404" pitchFamily="49" charset="0"/>
              </a:rPr>
              <a:t>├── </a:t>
            </a:r>
            <a:r>
              <a:rPr lang="en-ID" sz="1400" b="1" err="1">
                <a:solidFill>
                  <a:srgbClr val="0070C0"/>
                </a:solidFill>
                <a:latin typeface="Courier New" panose="02070309020205020404" pitchFamily="49" charset="0"/>
                <a:cs typeface="Courier New" panose="02070309020205020404" pitchFamily="49" charset="0"/>
              </a:rPr>
              <a:t>hmcmd_config</a:t>
            </a:r>
            <a:r>
              <a:rPr lang="en-ID" sz="1400" b="1">
                <a:solidFill>
                  <a:srgbClr val="0070C0"/>
                </a:solidFill>
                <a:latin typeface="Courier New" panose="02070309020205020404" pitchFamily="49" charset="0"/>
                <a:cs typeface="Courier New" panose="02070309020205020404" pitchFamily="49" charset="0"/>
              </a:rPr>
              <a:t>/</a:t>
            </a:r>
          </a:p>
          <a:p>
            <a:pPr marL="0" indent="0">
              <a:buNone/>
            </a:pPr>
            <a:r>
              <a:rPr lang="en-ID" sz="1400">
                <a:latin typeface="Courier New" panose="02070309020205020404" pitchFamily="49" charset="0"/>
                <a:cs typeface="Courier New" panose="02070309020205020404" pitchFamily="49" charset="0"/>
              </a:rPr>
              <a:t>│   └── </a:t>
            </a:r>
            <a:r>
              <a:rPr lang="en-ID" sz="1400" i="1">
                <a:solidFill>
                  <a:srgbClr val="FF0000"/>
                </a:solidFill>
                <a:latin typeface="Courier New" panose="02070309020205020404" pitchFamily="49" charset="0"/>
                <a:cs typeface="Courier New" panose="02070309020205020404" pitchFamily="49" charset="0"/>
              </a:rPr>
              <a:t>&lt;equipment&gt;-</a:t>
            </a:r>
            <a:r>
              <a:rPr lang="en-ID" sz="1400" i="1" err="1">
                <a:solidFill>
                  <a:srgbClr val="FF0000"/>
                </a:solidFill>
                <a:latin typeface="Courier New" panose="02070309020205020404" pitchFamily="49" charset="0"/>
                <a:cs typeface="Courier New" panose="02070309020205020404" pitchFamily="49" charset="0"/>
              </a:rPr>
              <a:t>hmcmd.conf</a:t>
            </a:r>
            <a:endParaRPr lang="en-ID" sz="1400" i="1">
              <a:solidFill>
                <a:srgbClr val="FF0000"/>
              </a:solidFill>
              <a:latin typeface="Courier New" panose="02070309020205020404" pitchFamily="49" charset="0"/>
              <a:cs typeface="Courier New" panose="02070309020205020404" pitchFamily="49" charset="0"/>
            </a:endParaRPr>
          </a:p>
          <a:p>
            <a:pPr marL="0" indent="0">
              <a:buNone/>
            </a:pPr>
            <a:r>
              <a:rPr lang="en-ID" sz="1400">
                <a:latin typeface="Courier New" panose="02070309020205020404" pitchFamily="49" charset="0"/>
                <a:cs typeface="Courier New" panose="02070309020205020404" pitchFamily="49" charset="0"/>
              </a:rPr>
              <a:t>├── </a:t>
            </a:r>
            <a:r>
              <a:rPr lang="en-ID" sz="1400" b="1">
                <a:latin typeface="Courier New" panose="02070309020205020404" pitchFamily="49" charset="0"/>
                <a:cs typeface="Courier New" panose="02070309020205020404" pitchFamily="49" charset="0"/>
              </a:rPr>
              <a:t>masep-display-x900-*.mender</a:t>
            </a:r>
          </a:p>
          <a:p>
            <a:pPr marL="0" indent="0">
              <a:buNone/>
            </a:pPr>
            <a:r>
              <a:rPr lang="en-ID" sz="1400">
                <a:latin typeface="Courier New" panose="02070309020205020404" pitchFamily="49" charset="0"/>
                <a:cs typeface="Courier New" panose="02070309020205020404" pitchFamily="49" charset="0"/>
              </a:rPr>
              <a:t>└── </a:t>
            </a:r>
            <a:r>
              <a:rPr lang="en-ID" sz="1400" err="1">
                <a:latin typeface="Courier New" panose="02070309020205020404" pitchFamily="49" charset="0"/>
                <a:cs typeface="Courier New" panose="02070309020205020404" pitchFamily="49" charset="0"/>
              </a:rPr>
              <a:t>setup.sqfs</a:t>
            </a:r>
            <a:endParaRPr lang="en-ID" sz="140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340922-3C87-411C-8BD2-1AE112FDDAC8}"/>
              </a:ext>
            </a:extLst>
          </p:cNvPr>
          <p:cNvSpPr txBox="1"/>
          <p:nvPr/>
        </p:nvSpPr>
        <p:spPr>
          <a:xfrm>
            <a:off x="609601" y="5211785"/>
            <a:ext cx="10824307" cy="738664"/>
          </a:xfrm>
          <a:prstGeom prst="rect">
            <a:avLst/>
          </a:prstGeom>
          <a:noFill/>
        </p:spPr>
        <p:txBody>
          <a:bodyPr wrap="square">
            <a:spAutoFit/>
          </a:bodyPr>
          <a:lstStyle/>
          <a:p>
            <a:r>
              <a:rPr lang="en-ID" sz="1400" b="1"/>
              <a:t>Reference</a:t>
            </a:r>
          </a:p>
          <a:p>
            <a:pPr marL="171450" indent="-171450">
              <a:buFont typeface="Arial" panose="020B0604020202020204" pitchFamily="34" charset="0"/>
              <a:buChar char="•"/>
            </a:pPr>
            <a:r>
              <a:rPr lang="en-ID" sz="1400">
                <a:hlinkClick r:id="rId2"/>
              </a:rPr>
              <a:t>https://confluence.hexagonmining.com/display/PPC/%5BWiP%5D+Running+OP-Pro+v2.8+ruby+panels+on+MASEP+screen+with+32bit+Corebox</a:t>
            </a:r>
            <a:endParaRPr lang="en-ID" sz="1400"/>
          </a:p>
        </p:txBody>
      </p:sp>
    </p:spTree>
    <p:extLst>
      <p:ext uri="{BB962C8B-B14F-4D97-AF65-F5344CB8AC3E}">
        <p14:creationId xmlns:p14="http://schemas.microsoft.com/office/powerpoint/2010/main" val="3711429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dirty="0"/>
              <a:t>USB Key Structure MASEP 3.3.3 rc15 or newer</a:t>
            </a:r>
            <a:endParaRPr lang="en-ID" dirty="0"/>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Software Installation: OP Pro 2.8-005</a:t>
            </a:r>
            <a:endParaRPr lang="en-ID"/>
          </a:p>
        </p:txBody>
      </p:sp>
      <p:sp>
        <p:nvSpPr>
          <p:cNvPr id="7" name="TextBox 6">
            <a:extLst>
              <a:ext uri="{FF2B5EF4-FFF2-40B4-BE49-F238E27FC236}">
                <a16:creationId xmlns:a16="http://schemas.microsoft.com/office/drawing/2014/main" id="{A1340922-3C87-411C-8BD2-1AE112FDDAC8}"/>
              </a:ext>
            </a:extLst>
          </p:cNvPr>
          <p:cNvSpPr txBox="1"/>
          <p:nvPr/>
        </p:nvSpPr>
        <p:spPr>
          <a:xfrm>
            <a:off x="609601" y="5236030"/>
            <a:ext cx="10824307" cy="523220"/>
          </a:xfrm>
          <a:prstGeom prst="rect">
            <a:avLst/>
          </a:prstGeom>
          <a:noFill/>
        </p:spPr>
        <p:txBody>
          <a:bodyPr wrap="square">
            <a:spAutoFit/>
          </a:bodyPr>
          <a:lstStyle/>
          <a:p>
            <a:r>
              <a:rPr lang="en-ID" sz="1400" b="1" dirty="0"/>
              <a:t>Reference</a:t>
            </a:r>
          </a:p>
          <a:p>
            <a:r>
              <a:rPr lang="en-ID" sz="1400" b="1" dirty="0">
                <a:hlinkClick r:id="rId2"/>
              </a:rPr>
              <a:t>https://confluence.hexagonmining.com/pages/viewpage.action?pageId=281891574</a:t>
            </a:r>
            <a:r>
              <a:rPr lang="en-ID" sz="1400" b="1" dirty="0"/>
              <a:t> </a:t>
            </a:r>
          </a:p>
        </p:txBody>
      </p:sp>
      <p:pic>
        <p:nvPicPr>
          <p:cNvPr id="11" name="Picture 10">
            <a:extLst>
              <a:ext uri="{FF2B5EF4-FFF2-40B4-BE49-F238E27FC236}">
                <a16:creationId xmlns:a16="http://schemas.microsoft.com/office/drawing/2014/main" id="{013A7D02-4FEC-2838-8190-7E021C1026D9}"/>
              </a:ext>
            </a:extLst>
          </p:cNvPr>
          <p:cNvPicPr>
            <a:picLocks noChangeAspect="1"/>
          </p:cNvPicPr>
          <p:nvPr/>
        </p:nvPicPr>
        <p:blipFill>
          <a:blip r:embed="rId3"/>
          <a:stretch>
            <a:fillRect/>
          </a:stretch>
        </p:blipFill>
        <p:spPr>
          <a:xfrm>
            <a:off x="1161361" y="1628523"/>
            <a:ext cx="9869277" cy="3600953"/>
          </a:xfrm>
          <a:prstGeom prst="rect">
            <a:avLst/>
          </a:prstGeom>
        </p:spPr>
      </p:pic>
    </p:spTree>
    <p:extLst>
      <p:ext uri="{BB962C8B-B14F-4D97-AF65-F5344CB8AC3E}">
        <p14:creationId xmlns:p14="http://schemas.microsoft.com/office/powerpoint/2010/main" val="1905365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Preparing </a:t>
            </a:r>
            <a:r>
              <a:rPr lang="en-US" err="1"/>
              <a:t>hmcmd.conf</a:t>
            </a:r>
            <a:r>
              <a:rPr lang="en-US"/>
              <a:t> file (global configs)</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Software Installation: 2.8-005</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599" y="1663200"/>
            <a:ext cx="4493847" cy="3651262"/>
          </a:xfrm>
        </p:spPr>
        <p:txBody>
          <a:bodyPr numCol="1"/>
          <a:lstStyle/>
          <a:p>
            <a:pPr marL="0" indent="0">
              <a:buNone/>
            </a:pPr>
            <a:r>
              <a:rPr lang="en-ID" sz="1050">
                <a:latin typeface="Courier New" panose="02070309020205020404" pitchFamily="49" charset="0"/>
                <a:cs typeface="Courier New" panose="02070309020205020404" pitchFamily="49" charset="0"/>
              </a:rPr>
              <a:t>    </a:t>
            </a:r>
            <a:r>
              <a:rPr lang="en-ID" sz="1050" b="1">
                <a:latin typeface="Courier New" panose="02070309020205020404" pitchFamily="49" charset="0"/>
                <a:cs typeface="Courier New" panose="02070309020205020404" pitchFamily="49" charset="0"/>
              </a:rPr>
              <a:t>"version": "1.1",</a:t>
            </a:r>
          </a:p>
          <a:p>
            <a:pPr marL="0" indent="0">
              <a:buNone/>
            </a:pPr>
            <a:r>
              <a:rPr lang="en-ID" sz="1050">
                <a:latin typeface="Courier New" panose="02070309020205020404" pitchFamily="49" charset="0"/>
                <a:cs typeface="Courier New" panose="02070309020205020404" pitchFamily="49" charset="0"/>
              </a:rPr>
              <a:t>    "machine": "EXAMPLE-X900",</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ip_address</a:t>
            </a:r>
            <a:r>
              <a:rPr lang="en-ID" sz="1050">
                <a:latin typeface="Courier New" panose="02070309020205020404" pitchFamily="49" charset="0"/>
                <a:cs typeface="Courier New" panose="02070309020205020404" pitchFamily="49" charset="0"/>
              </a:rPr>
              <a:t>": "10.5.0.205",</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timezone</a:t>
            </a:r>
            <a:r>
              <a:rPr lang="en-ID" sz="1050">
                <a:latin typeface="Courier New" panose="02070309020205020404" pitchFamily="49" charset="0"/>
                <a:cs typeface="Courier New" panose="02070309020205020404" pitchFamily="49" charset="0"/>
              </a:rPr>
              <a:t>": "America/</a:t>
            </a:r>
            <a:r>
              <a:rPr lang="en-ID" sz="1050" err="1">
                <a:latin typeface="Courier New" panose="02070309020205020404" pitchFamily="49" charset="0"/>
                <a:cs typeface="Courier New" panose="02070309020205020404" pitchFamily="49" charset="0"/>
              </a:rPr>
              <a:t>Sao_Paulo</a:t>
            </a:r>
            <a:r>
              <a:rPr lang="en-ID" sz="1050">
                <a:latin typeface="Courier New" panose="02070309020205020404" pitchFamily="49" charset="0"/>
                <a:cs typeface="Courier New" panose="02070309020205020404" pitchFamily="49" charset="0"/>
              </a:rPr>
              <a:t>",</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appserver</a:t>
            </a:r>
            <a:r>
              <a:rPr lang="en-ID" sz="1050">
                <a:latin typeface="Courier New" panose="02070309020205020404" pitchFamily="49" charset="0"/>
                <a:cs typeface="Courier New" panose="02070309020205020404" pitchFamily="49" charset="0"/>
              </a:rPr>
              <a:t>": "192.168.0.13",</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ntpserver</a:t>
            </a:r>
            <a:r>
              <a:rPr lang="en-ID" sz="1050">
                <a:latin typeface="Courier New" panose="02070309020205020404" pitchFamily="49" charset="0"/>
                <a:cs typeface="Courier New" panose="02070309020205020404" pitchFamily="49" charset="0"/>
              </a:rPr>
              <a:t>": "192.168.0.13",</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vpnserver</a:t>
            </a:r>
            <a:r>
              <a:rPr lang="en-ID" sz="1050">
                <a:latin typeface="Courier New" panose="02070309020205020404" pitchFamily="49" charset="0"/>
                <a:cs typeface="Courier New" panose="02070309020205020404" pitchFamily="49" charset="0"/>
              </a:rPr>
              <a:t>": "192.168.0.13",</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vpn_protocol</a:t>
            </a: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udp</a:t>
            </a:r>
            <a:r>
              <a:rPr lang="en-ID" sz="1050">
                <a:latin typeface="Courier New" panose="02070309020205020404" pitchFamily="49" charset="0"/>
                <a:cs typeface="Courier New" panose="02070309020205020404" pitchFamily="49" charset="0"/>
              </a:rPr>
              <a:t>",</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vpn_port</a:t>
            </a:r>
            <a:r>
              <a:rPr lang="en-ID" sz="1050">
                <a:latin typeface="Courier New" panose="02070309020205020404" pitchFamily="49" charset="0"/>
                <a:cs typeface="Courier New" panose="02070309020205020404" pitchFamily="49" charset="0"/>
              </a:rPr>
              <a:t>": "1194",</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vpn_network</a:t>
            </a:r>
            <a:r>
              <a:rPr lang="en-ID" sz="1050">
                <a:latin typeface="Courier New" panose="02070309020205020404" pitchFamily="49" charset="0"/>
                <a:cs typeface="Courier New" panose="02070309020205020404" pitchFamily="49" charset="0"/>
              </a:rPr>
              <a:t>": "10.40.0.0",</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vpn_netmask</a:t>
            </a:r>
            <a:r>
              <a:rPr lang="en-ID" sz="1050">
                <a:latin typeface="Courier New" panose="02070309020205020404" pitchFamily="49" charset="0"/>
                <a:cs typeface="Courier New" panose="02070309020205020404" pitchFamily="49" charset="0"/>
              </a:rPr>
              <a:t>": "255.255.255.0",</a:t>
            </a:r>
          </a:p>
          <a:p>
            <a:pPr marL="0" indent="0">
              <a:buNone/>
            </a:pPr>
            <a:r>
              <a:rPr lang="en-ID" sz="1050" b="1">
                <a:latin typeface="Courier New" panose="02070309020205020404" pitchFamily="49" charset="0"/>
                <a:cs typeface="Courier New" panose="02070309020205020404" pitchFamily="49" charset="0"/>
              </a:rPr>
              <a:t>    "</a:t>
            </a:r>
            <a:r>
              <a:rPr lang="en-ID" sz="1050" b="1" err="1">
                <a:latin typeface="Courier New" panose="02070309020205020404" pitchFamily="49" charset="0"/>
                <a:cs typeface="Courier New" panose="02070309020205020404" pitchFamily="49" charset="0"/>
              </a:rPr>
              <a:t>sl_gateway</a:t>
            </a:r>
            <a:r>
              <a:rPr lang="en-ID" sz="1050" b="1">
                <a:latin typeface="Courier New" panose="02070309020205020404" pitchFamily="49" charset="0"/>
                <a:cs typeface="Courier New" panose="02070309020205020404" pitchFamily="49" charset="0"/>
              </a:rPr>
              <a:t>": "192.168.200.45",</a:t>
            </a:r>
          </a:p>
          <a:p>
            <a:pPr marL="0" indent="0">
              <a:buNone/>
            </a:pPr>
            <a:r>
              <a:rPr lang="en-ID" sz="1050">
                <a:latin typeface="Courier New" panose="02070309020205020404" pitchFamily="49" charset="0"/>
                <a:cs typeface="Courier New" panose="02070309020205020404" pitchFamily="49" charset="0"/>
              </a:rPr>
              <a:t>    "</a:t>
            </a:r>
            <a:r>
              <a:rPr lang="en-ID" sz="1050" err="1">
                <a:latin typeface="Courier New" panose="02070309020205020404" pitchFamily="49" charset="0"/>
                <a:cs typeface="Courier New" panose="02070309020205020404" pitchFamily="49" charset="0"/>
              </a:rPr>
              <a:t>legacy_openvpn_nopull</a:t>
            </a:r>
            <a:r>
              <a:rPr lang="en-ID" sz="1050">
                <a:latin typeface="Courier New" panose="02070309020205020404" pitchFamily="49" charset="0"/>
                <a:cs typeface="Courier New" panose="02070309020205020404" pitchFamily="49" charset="0"/>
              </a:rPr>
              <a:t>": "false",</a:t>
            </a:r>
          </a:p>
          <a:p>
            <a:pPr marL="0" indent="0">
              <a:buNone/>
            </a:pPr>
            <a:r>
              <a:rPr lang="en-ID" sz="1050" b="1">
                <a:latin typeface="Courier New" panose="02070309020205020404" pitchFamily="49" charset="0"/>
                <a:cs typeface="Courier New" panose="02070309020205020404" pitchFamily="49" charset="0"/>
              </a:rPr>
              <a:t>    "</a:t>
            </a:r>
            <a:r>
              <a:rPr lang="en-ID" sz="1050" b="1" err="1">
                <a:latin typeface="Courier New" panose="02070309020205020404" pitchFamily="49" charset="0"/>
                <a:cs typeface="Courier New" panose="02070309020205020404" pitchFamily="49" charset="0"/>
              </a:rPr>
              <a:t>mqtt_broker</a:t>
            </a:r>
            <a:r>
              <a:rPr lang="en-ID" sz="1050" b="1">
                <a:latin typeface="Courier New" panose="02070309020205020404" pitchFamily="49" charset="0"/>
                <a:cs typeface="Courier New" panose="02070309020205020404" pitchFamily="49" charset="0"/>
              </a:rPr>
              <a:t>": "localhost",</a:t>
            </a:r>
          </a:p>
        </p:txBody>
      </p:sp>
      <p:graphicFrame>
        <p:nvGraphicFramePr>
          <p:cNvPr id="4" name="Table 4">
            <a:extLst>
              <a:ext uri="{FF2B5EF4-FFF2-40B4-BE49-F238E27FC236}">
                <a16:creationId xmlns:a16="http://schemas.microsoft.com/office/drawing/2014/main" id="{9207B104-DE66-4CD8-8DD2-F62DCADA782B}"/>
              </a:ext>
            </a:extLst>
          </p:cNvPr>
          <p:cNvGraphicFramePr>
            <a:graphicFrameLocks noGrp="1"/>
          </p:cNvGraphicFramePr>
          <p:nvPr>
            <p:extLst>
              <p:ext uri="{D42A27DB-BD31-4B8C-83A1-F6EECF244321}">
                <p14:modId xmlns:p14="http://schemas.microsoft.com/office/powerpoint/2010/main" val="219737779"/>
              </p:ext>
            </p:extLst>
          </p:nvPr>
        </p:nvGraphicFramePr>
        <p:xfrm>
          <a:off x="5462955" y="609600"/>
          <a:ext cx="6119446" cy="5181600"/>
        </p:xfrm>
        <a:graphic>
          <a:graphicData uri="http://schemas.openxmlformats.org/drawingml/2006/table">
            <a:tbl>
              <a:tblPr firstRow="1" bandRow="1">
                <a:tableStyleId>{6E25E649-3F16-4E02-A733-19D2CDBF48F0}</a:tableStyleId>
              </a:tblPr>
              <a:tblGrid>
                <a:gridCol w="1695939">
                  <a:extLst>
                    <a:ext uri="{9D8B030D-6E8A-4147-A177-3AD203B41FA5}">
                      <a16:colId xmlns:a16="http://schemas.microsoft.com/office/drawing/2014/main" val="1048754693"/>
                    </a:ext>
                  </a:extLst>
                </a:gridCol>
                <a:gridCol w="4423507">
                  <a:extLst>
                    <a:ext uri="{9D8B030D-6E8A-4147-A177-3AD203B41FA5}">
                      <a16:colId xmlns:a16="http://schemas.microsoft.com/office/drawing/2014/main" val="1032539021"/>
                    </a:ext>
                  </a:extLst>
                </a:gridCol>
              </a:tblGrid>
              <a:tr h="166447">
                <a:tc>
                  <a:txBody>
                    <a:bodyPr/>
                    <a:lstStyle/>
                    <a:p>
                      <a:r>
                        <a:rPr lang="en-US" sz="1000"/>
                        <a:t>Parameter</a:t>
                      </a:r>
                      <a:endParaRPr lang="en-ID" sz="1000"/>
                    </a:p>
                  </a:txBody>
                  <a:tcPr/>
                </a:tc>
                <a:tc>
                  <a:txBody>
                    <a:bodyPr/>
                    <a:lstStyle/>
                    <a:p>
                      <a:r>
                        <a:rPr lang="en-US" sz="1000"/>
                        <a:t>Description</a:t>
                      </a:r>
                      <a:endParaRPr lang="en-ID" sz="1000"/>
                    </a:p>
                  </a:txBody>
                  <a:tcPr/>
                </a:tc>
                <a:extLst>
                  <a:ext uri="{0D108BD9-81ED-4DB2-BD59-A6C34878D82A}">
                    <a16:rowId xmlns:a16="http://schemas.microsoft.com/office/drawing/2014/main" val="2649672050"/>
                  </a:ext>
                </a:extLst>
              </a:tr>
              <a:tr h="166447">
                <a:tc>
                  <a:txBody>
                    <a:bodyPr/>
                    <a:lstStyle/>
                    <a:p>
                      <a:r>
                        <a:rPr lang="en-US" sz="1000" b="1"/>
                        <a:t>version</a:t>
                      </a:r>
                      <a:endParaRPr lang="en-ID" sz="1000" b="1"/>
                    </a:p>
                  </a:txBody>
                  <a:tcPr/>
                </a:tc>
                <a:tc>
                  <a:txBody>
                    <a:bodyPr/>
                    <a:lstStyle/>
                    <a:p>
                      <a:r>
                        <a:rPr lang="en-US" sz="1000" b="0" err="1"/>
                        <a:t>Hmcmd</a:t>
                      </a:r>
                      <a:r>
                        <a:rPr lang="en-US" sz="1000" b="0"/>
                        <a:t> version, in this case, it's always </a:t>
                      </a:r>
                      <a:r>
                        <a:rPr lang="en-US" sz="1000" b="1"/>
                        <a:t>1.1</a:t>
                      </a:r>
                      <a:endParaRPr lang="en-ID" sz="1000" b="1"/>
                    </a:p>
                  </a:txBody>
                  <a:tcPr/>
                </a:tc>
                <a:extLst>
                  <a:ext uri="{0D108BD9-81ED-4DB2-BD59-A6C34878D82A}">
                    <a16:rowId xmlns:a16="http://schemas.microsoft.com/office/drawing/2014/main" val="1731458707"/>
                  </a:ext>
                </a:extLst>
              </a:tr>
              <a:tr h="166447">
                <a:tc>
                  <a:txBody>
                    <a:bodyPr/>
                    <a:lstStyle/>
                    <a:p>
                      <a:r>
                        <a:rPr lang="en-US" sz="1000" b="1"/>
                        <a:t>machine</a:t>
                      </a:r>
                      <a:endParaRPr lang="en-ID" sz="1000" b="1"/>
                    </a:p>
                  </a:txBody>
                  <a:tcPr/>
                </a:tc>
                <a:tc>
                  <a:txBody>
                    <a:bodyPr/>
                    <a:lstStyle/>
                    <a:p>
                      <a:r>
                        <a:rPr lang="en-US" sz="1000" b="0"/>
                        <a:t>Equipment name to be configured. Make sure this name matches the filename </a:t>
                      </a:r>
                      <a:r>
                        <a:rPr lang="en-US" sz="1000" b="0" i="1"/>
                        <a:t>&lt;machine&gt;-</a:t>
                      </a:r>
                      <a:r>
                        <a:rPr lang="en-US" sz="1000" b="0" i="1" err="1"/>
                        <a:t>hmcmd.conf</a:t>
                      </a:r>
                      <a:endParaRPr lang="en-ID" sz="1000" b="0" i="1"/>
                    </a:p>
                  </a:txBody>
                  <a:tcPr/>
                </a:tc>
                <a:extLst>
                  <a:ext uri="{0D108BD9-81ED-4DB2-BD59-A6C34878D82A}">
                    <a16:rowId xmlns:a16="http://schemas.microsoft.com/office/drawing/2014/main" val="489109334"/>
                  </a:ext>
                </a:extLst>
              </a:tr>
              <a:tr h="166447">
                <a:tc>
                  <a:txBody>
                    <a:bodyPr/>
                    <a:lstStyle/>
                    <a:p>
                      <a:r>
                        <a:rPr lang="en-US" sz="1000" b="1" err="1"/>
                        <a:t>ip_address</a:t>
                      </a:r>
                      <a:endParaRPr lang="en-ID" sz="1000" b="1"/>
                    </a:p>
                  </a:txBody>
                  <a:tcPr/>
                </a:tc>
                <a:tc>
                  <a:txBody>
                    <a:bodyPr/>
                    <a:lstStyle/>
                    <a:p>
                      <a:r>
                        <a:rPr lang="en-US" sz="1000" b="0" err="1"/>
                        <a:t>ip</a:t>
                      </a:r>
                      <a:r>
                        <a:rPr lang="en-US" sz="1000" b="0"/>
                        <a:t> address registered in OP Pro devices</a:t>
                      </a:r>
                      <a:endParaRPr lang="en-ID" sz="1000" b="0"/>
                    </a:p>
                  </a:txBody>
                  <a:tcPr/>
                </a:tc>
                <a:extLst>
                  <a:ext uri="{0D108BD9-81ED-4DB2-BD59-A6C34878D82A}">
                    <a16:rowId xmlns:a16="http://schemas.microsoft.com/office/drawing/2014/main" val="86285618"/>
                  </a:ext>
                </a:extLst>
              </a:tr>
              <a:tr h="166447">
                <a:tc>
                  <a:txBody>
                    <a:bodyPr/>
                    <a:lstStyle/>
                    <a:p>
                      <a:r>
                        <a:rPr lang="en-US" sz="1000" b="1" err="1"/>
                        <a:t>timezone</a:t>
                      </a:r>
                      <a:endParaRPr lang="en-ID" sz="1000" b="1"/>
                    </a:p>
                  </a:txBody>
                  <a:tcPr/>
                </a:tc>
                <a:tc>
                  <a:txBody>
                    <a:bodyPr/>
                    <a:lstStyle/>
                    <a:p>
                      <a:r>
                        <a:rPr lang="en-US" sz="1000" b="0" err="1"/>
                        <a:t>timezone</a:t>
                      </a:r>
                      <a:r>
                        <a:rPr lang="en-US" sz="1000" b="0"/>
                        <a:t> to be configured in both screen and core box</a:t>
                      </a:r>
                      <a:endParaRPr lang="en-ID" sz="1000" b="0"/>
                    </a:p>
                  </a:txBody>
                  <a:tcPr/>
                </a:tc>
                <a:extLst>
                  <a:ext uri="{0D108BD9-81ED-4DB2-BD59-A6C34878D82A}">
                    <a16:rowId xmlns:a16="http://schemas.microsoft.com/office/drawing/2014/main" val="1514972397"/>
                  </a:ext>
                </a:extLst>
              </a:tr>
              <a:tr h="166447">
                <a:tc>
                  <a:txBody>
                    <a:bodyPr/>
                    <a:lstStyle/>
                    <a:p>
                      <a:r>
                        <a:rPr lang="en-US" sz="1000" b="1" err="1"/>
                        <a:t>appserver</a:t>
                      </a:r>
                      <a:endParaRPr lang="en-ID" sz="1000" b="1"/>
                    </a:p>
                  </a:txBody>
                  <a:tcPr/>
                </a:tc>
                <a:tc>
                  <a:txBody>
                    <a:bodyPr/>
                    <a:lstStyle/>
                    <a:p>
                      <a:r>
                        <a:rPr lang="en-US" sz="1000" b="0"/>
                        <a:t>Jigsaw server IP (will be used to create </a:t>
                      </a:r>
                      <a:r>
                        <a:rPr lang="en-US" sz="1000" b="0" err="1"/>
                        <a:t>jamssql</a:t>
                      </a:r>
                      <a:r>
                        <a:rPr lang="en-US" sz="1000" b="0"/>
                        <a:t> host)</a:t>
                      </a:r>
                      <a:endParaRPr lang="en-ID" sz="1000" b="0"/>
                    </a:p>
                  </a:txBody>
                  <a:tcPr/>
                </a:tc>
                <a:extLst>
                  <a:ext uri="{0D108BD9-81ED-4DB2-BD59-A6C34878D82A}">
                    <a16:rowId xmlns:a16="http://schemas.microsoft.com/office/drawing/2014/main" val="3742823205"/>
                  </a:ext>
                </a:extLst>
              </a:tr>
              <a:tr h="166447">
                <a:tc>
                  <a:txBody>
                    <a:bodyPr/>
                    <a:lstStyle/>
                    <a:p>
                      <a:r>
                        <a:rPr lang="en-US" sz="1000" b="1" err="1"/>
                        <a:t>app_manager_server</a:t>
                      </a:r>
                      <a:endParaRPr lang="en-ID" sz="1000" b="1"/>
                    </a:p>
                  </a:txBody>
                  <a:tcPr/>
                </a:tc>
                <a:tc>
                  <a:txBody>
                    <a:bodyPr/>
                    <a:lstStyle/>
                    <a:p>
                      <a:r>
                        <a:rPr lang="en-US" sz="1000" b="0"/>
                        <a:t>IP address of the 'App Manager' server that maintains the list of applications (and HW config) for this equipment. –  when site is using Asset Health, this will be referring to Asset Health server address in which the equipment can connect to</a:t>
                      </a:r>
                      <a:endParaRPr lang="en-ID" sz="1000" b="0"/>
                    </a:p>
                  </a:txBody>
                  <a:tcPr/>
                </a:tc>
                <a:extLst>
                  <a:ext uri="{0D108BD9-81ED-4DB2-BD59-A6C34878D82A}">
                    <a16:rowId xmlns:a16="http://schemas.microsoft.com/office/drawing/2014/main" val="2675058074"/>
                  </a:ext>
                </a:extLst>
              </a:tr>
              <a:tr h="166447">
                <a:tc>
                  <a:txBody>
                    <a:bodyPr/>
                    <a:lstStyle/>
                    <a:p>
                      <a:r>
                        <a:rPr lang="en-US" sz="1000" b="1" err="1"/>
                        <a:t>ntpserver</a:t>
                      </a:r>
                      <a:endParaRPr lang="en-ID" sz="1000" b="1"/>
                    </a:p>
                  </a:txBody>
                  <a:tcPr/>
                </a:tc>
                <a:tc>
                  <a:txBody>
                    <a:bodyPr/>
                    <a:lstStyle/>
                    <a:p>
                      <a:r>
                        <a:rPr lang="en-US" sz="1000" b="0"/>
                        <a:t>NTP server</a:t>
                      </a:r>
                      <a:endParaRPr lang="en-ID" sz="1000" b="0"/>
                    </a:p>
                  </a:txBody>
                  <a:tcPr/>
                </a:tc>
                <a:extLst>
                  <a:ext uri="{0D108BD9-81ED-4DB2-BD59-A6C34878D82A}">
                    <a16:rowId xmlns:a16="http://schemas.microsoft.com/office/drawing/2014/main" val="294584097"/>
                  </a:ext>
                </a:extLst>
              </a:tr>
              <a:tr h="166447">
                <a:tc>
                  <a:txBody>
                    <a:bodyPr/>
                    <a:lstStyle/>
                    <a:p>
                      <a:r>
                        <a:rPr lang="en-US" sz="1000" b="1" err="1"/>
                        <a:t>vpnserver</a:t>
                      </a:r>
                      <a:endParaRPr lang="en-ID" sz="1000" b="1"/>
                    </a:p>
                  </a:txBody>
                  <a:tcPr/>
                </a:tc>
                <a:tc>
                  <a:txBody>
                    <a:bodyPr/>
                    <a:lstStyle/>
                    <a:p>
                      <a:r>
                        <a:rPr lang="en-US" sz="1000" b="0"/>
                        <a:t>IP address of the computer running the OpenVPN server, usually a Jigsaw Server.</a:t>
                      </a:r>
                      <a:endParaRPr lang="en-ID" sz="1000" b="0"/>
                    </a:p>
                  </a:txBody>
                  <a:tcPr/>
                </a:tc>
                <a:extLst>
                  <a:ext uri="{0D108BD9-81ED-4DB2-BD59-A6C34878D82A}">
                    <a16:rowId xmlns:a16="http://schemas.microsoft.com/office/drawing/2014/main" val="1930847879"/>
                  </a:ext>
                </a:extLst>
              </a:tr>
              <a:tr h="166447">
                <a:tc>
                  <a:txBody>
                    <a:bodyPr/>
                    <a:lstStyle/>
                    <a:p>
                      <a:r>
                        <a:rPr lang="en-US" sz="1000" b="1" err="1"/>
                        <a:t>vpn_protocol</a:t>
                      </a:r>
                      <a:endParaRPr lang="en-ID" sz="1000" b="1"/>
                    </a:p>
                  </a:txBody>
                  <a:tcPr/>
                </a:tc>
                <a:tc>
                  <a:txBody>
                    <a:bodyPr/>
                    <a:lstStyle/>
                    <a:p>
                      <a:r>
                        <a:rPr lang="en-ID" sz="1000" b="0"/>
                        <a:t>Protocol of VPN connection as configured in the server</a:t>
                      </a:r>
                    </a:p>
                  </a:txBody>
                  <a:tcPr/>
                </a:tc>
                <a:extLst>
                  <a:ext uri="{0D108BD9-81ED-4DB2-BD59-A6C34878D82A}">
                    <a16:rowId xmlns:a16="http://schemas.microsoft.com/office/drawing/2014/main" val="2573445644"/>
                  </a:ext>
                </a:extLst>
              </a:tr>
              <a:tr h="166447">
                <a:tc>
                  <a:txBody>
                    <a:bodyPr/>
                    <a:lstStyle/>
                    <a:p>
                      <a:r>
                        <a:rPr lang="en-US" sz="1000" b="1" err="1"/>
                        <a:t>vpn_port</a:t>
                      </a:r>
                      <a:endParaRPr lang="en-ID" sz="1000" b="1"/>
                    </a:p>
                  </a:txBody>
                  <a:tcPr/>
                </a:tc>
                <a:tc>
                  <a:txBody>
                    <a:bodyPr/>
                    <a:lstStyle/>
                    <a:p>
                      <a:r>
                        <a:rPr lang="en-US" sz="1000" b="0"/>
                        <a:t>Port in which the server is running the VPN</a:t>
                      </a:r>
                      <a:endParaRPr lang="en-ID" sz="1000" b="0"/>
                    </a:p>
                  </a:txBody>
                  <a:tcPr/>
                </a:tc>
                <a:extLst>
                  <a:ext uri="{0D108BD9-81ED-4DB2-BD59-A6C34878D82A}">
                    <a16:rowId xmlns:a16="http://schemas.microsoft.com/office/drawing/2014/main" val="4038356219"/>
                  </a:ext>
                </a:extLst>
              </a:tr>
              <a:tr h="166447">
                <a:tc>
                  <a:txBody>
                    <a:bodyPr/>
                    <a:lstStyle/>
                    <a:p>
                      <a:r>
                        <a:rPr lang="en-US" sz="1000" b="1" err="1"/>
                        <a:t>vpn_netmask</a:t>
                      </a:r>
                      <a:endParaRPr lang="en-ID" sz="1000" b="1"/>
                    </a:p>
                  </a:txBody>
                  <a:tcPr/>
                </a:tc>
                <a:tc>
                  <a:txBody>
                    <a:bodyPr/>
                    <a:lstStyle/>
                    <a:p>
                      <a:r>
                        <a:rPr lang="en-US" sz="1000" b="0"/>
                        <a:t>Subnet of the OpenVPN network</a:t>
                      </a:r>
                      <a:endParaRPr lang="en-ID" sz="1000" b="0"/>
                    </a:p>
                  </a:txBody>
                  <a:tcPr/>
                </a:tc>
                <a:extLst>
                  <a:ext uri="{0D108BD9-81ED-4DB2-BD59-A6C34878D82A}">
                    <a16:rowId xmlns:a16="http://schemas.microsoft.com/office/drawing/2014/main" val="3775630524"/>
                  </a:ext>
                </a:extLst>
              </a:tr>
              <a:tr h="166447">
                <a:tc>
                  <a:txBody>
                    <a:bodyPr/>
                    <a:lstStyle/>
                    <a:p>
                      <a:r>
                        <a:rPr lang="en-US" sz="1000" b="1" err="1"/>
                        <a:t>sl_gateway</a:t>
                      </a:r>
                      <a:endParaRPr lang="en-ID" sz="1000" b="1"/>
                    </a:p>
                  </a:txBody>
                  <a:tcPr/>
                </a:tc>
                <a:tc>
                  <a:txBody>
                    <a:bodyPr/>
                    <a:lstStyle/>
                    <a:p>
                      <a:r>
                        <a:rPr lang="en-US" sz="1000" b="0"/>
                        <a:t>Always set to 192.168.200.45</a:t>
                      </a:r>
                      <a:endParaRPr lang="en-ID" sz="1000" b="0"/>
                    </a:p>
                  </a:txBody>
                  <a:tcPr/>
                </a:tc>
                <a:extLst>
                  <a:ext uri="{0D108BD9-81ED-4DB2-BD59-A6C34878D82A}">
                    <a16:rowId xmlns:a16="http://schemas.microsoft.com/office/drawing/2014/main" val="1565408221"/>
                  </a:ext>
                </a:extLst>
              </a:tr>
              <a:tr h="166447">
                <a:tc>
                  <a:txBody>
                    <a:bodyPr/>
                    <a:lstStyle/>
                    <a:p>
                      <a:r>
                        <a:rPr lang="en-ID" sz="1000" b="1" err="1"/>
                        <a:t>legacy_openvpn_nopull</a:t>
                      </a:r>
                      <a:endParaRPr lang="en-ID" sz="1000" b="1"/>
                    </a:p>
                  </a:txBody>
                  <a:tcPr/>
                </a:tc>
                <a:tc>
                  <a:txBody>
                    <a:bodyPr/>
                    <a:lstStyle/>
                    <a:p>
                      <a:r>
                        <a:rPr lang="en-US" sz="1000" b="0"/>
                        <a:t>New installer automatically adds ‘route-</a:t>
                      </a:r>
                      <a:r>
                        <a:rPr lang="en-US" sz="1000" b="0" err="1"/>
                        <a:t>nopull</a:t>
                      </a:r>
                      <a:r>
                        <a:rPr lang="en-US" sz="1000" b="0"/>
                        <a:t>’ on </a:t>
                      </a:r>
                      <a:r>
                        <a:rPr lang="en-US" sz="1000" b="0" err="1"/>
                        <a:t>openvpn</a:t>
                      </a:r>
                      <a:r>
                        <a:rPr lang="en-US" sz="1000" b="0"/>
                        <a:t> configuration, which applicable if customer does not want to reach a server or network behind OpenVPN (JAMS) server. But if Core box need to be able to reach Asset Health server (behind Jigsaw </a:t>
                      </a:r>
                      <a:r>
                        <a:rPr lang="en-US" sz="1000" b="0" err="1"/>
                        <a:t>openvpn</a:t>
                      </a:r>
                      <a:r>
                        <a:rPr lang="en-US" sz="1000" b="0"/>
                        <a:t> server), the route-</a:t>
                      </a:r>
                      <a:r>
                        <a:rPr lang="en-US" sz="1000" b="0" err="1"/>
                        <a:t>nopull</a:t>
                      </a:r>
                      <a:r>
                        <a:rPr lang="en-US" sz="1000" b="0"/>
                        <a:t> must not be created to allow additional static route on core box (set to false)</a:t>
                      </a:r>
                      <a:endParaRPr lang="en-ID" sz="1000" b="0"/>
                    </a:p>
                  </a:txBody>
                  <a:tcPr/>
                </a:tc>
                <a:extLst>
                  <a:ext uri="{0D108BD9-81ED-4DB2-BD59-A6C34878D82A}">
                    <a16:rowId xmlns:a16="http://schemas.microsoft.com/office/drawing/2014/main" val="2729528055"/>
                  </a:ext>
                </a:extLst>
              </a:tr>
              <a:tr h="166447">
                <a:tc>
                  <a:txBody>
                    <a:bodyPr/>
                    <a:lstStyle/>
                    <a:p>
                      <a:r>
                        <a:rPr lang="en-US" sz="1000" b="1" err="1"/>
                        <a:t>mqtt_broker</a:t>
                      </a:r>
                      <a:endParaRPr lang="en-ID" sz="1000" b="1"/>
                    </a:p>
                  </a:txBody>
                  <a:tcPr/>
                </a:tc>
                <a:tc>
                  <a:txBody>
                    <a:bodyPr/>
                    <a:lstStyle/>
                    <a:p>
                      <a:r>
                        <a:rPr lang="en-US" sz="1000" b="0"/>
                        <a:t>If set to localhost, </a:t>
                      </a:r>
                      <a:r>
                        <a:rPr lang="en-US" sz="1000" b="0" err="1"/>
                        <a:t>openvpn</a:t>
                      </a:r>
                      <a:r>
                        <a:rPr lang="en-US" sz="1000" b="0"/>
                        <a:t> client will run on </a:t>
                      </a:r>
                      <a:r>
                        <a:rPr lang="en-US" sz="1000" b="0" err="1"/>
                        <a:t>Corebox</a:t>
                      </a:r>
                      <a:r>
                        <a:rPr lang="en-US" sz="1000" b="0"/>
                        <a:t>. If set to master, </a:t>
                      </a:r>
                      <a:r>
                        <a:rPr lang="en-US" sz="1000" b="0" err="1"/>
                        <a:t>openvpn</a:t>
                      </a:r>
                      <a:r>
                        <a:rPr lang="en-US" sz="1000" b="0"/>
                        <a:t> client will run on screen. Always set to ‘</a:t>
                      </a:r>
                      <a:r>
                        <a:rPr lang="en-US" sz="1000" b="1"/>
                        <a:t>localhost</a:t>
                      </a:r>
                      <a:r>
                        <a:rPr lang="en-US" sz="1000" b="0"/>
                        <a:t>’</a:t>
                      </a:r>
                      <a:endParaRPr lang="en-ID" sz="1000" b="0"/>
                    </a:p>
                  </a:txBody>
                  <a:tcPr/>
                </a:tc>
                <a:extLst>
                  <a:ext uri="{0D108BD9-81ED-4DB2-BD59-A6C34878D82A}">
                    <a16:rowId xmlns:a16="http://schemas.microsoft.com/office/drawing/2014/main" val="1280008950"/>
                  </a:ext>
                </a:extLst>
              </a:tr>
            </a:tbl>
          </a:graphicData>
        </a:graphic>
      </p:graphicFrame>
      <p:sp>
        <p:nvSpPr>
          <p:cNvPr id="7" name="TextBox 6">
            <a:extLst>
              <a:ext uri="{FF2B5EF4-FFF2-40B4-BE49-F238E27FC236}">
                <a16:creationId xmlns:a16="http://schemas.microsoft.com/office/drawing/2014/main" id="{95973650-C814-4C0F-B77E-80B768F88E7D}"/>
              </a:ext>
            </a:extLst>
          </p:cNvPr>
          <p:cNvSpPr txBox="1"/>
          <p:nvPr/>
        </p:nvSpPr>
        <p:spPr>
          <a:xfrm>
            <a:off x="484361" y="5669372"/>
            <a:ext cx="4798840" cy="600164"/>
          </a:xfrm>
          <a:prstGeom prst="rect">
            <a:avLst/>
          </a:prstGeom>
          <a:noFill/>
        </p:spPr>
        <p:txBody>
          <a:bodyPr wrap="square">
            <a:spAutoFit/>
          </a:bodyPr>
          <a:lstStyle/>
          <a:p>
            <a:r>
              <a:rPr lang="en-ID" sz="1100"/>
              <a:t>Reference: </a:t>
            </a:r>
            <a:r>
              <a:rPr lang="en-ID" sz="1100">
                <a:hlinkClick r:id="rId2"/>
              </a:rPr>
              <a:t>https://confluence.hexagonmining.com/display/~NUAR/Hmcmd+v1.1+Global+Parameters</a:t>
            </a:r>
            <a:endParaRPr lang="en-ID" sz="1100"/>
          </a:p>
        </p:txBody>
      </p:sp>
      <p:sp>
        <p:nvSpPr>
          <p:cNvPr id="9" name="TextBox 8">
            <a:extLst>
              <a:ext uri="{FF2B5EF4-FFF2-40B4-BE49-F238E27FC236}">
                <a16:creationId xmlns:a16="http://schemas.microsoft.com/office/drawing/2014/main" id="{761884CE-175D-4510-A09E-3549990D5F38}"/>
              </a:ext>
            </a:extLst>
          </p:cNvPr>
          <p:cNvSpPr txBox="1"/>
          <p:nvPr/>
        </p:nvSpPr>
        <p:spPr>
          <a:xfrm>
            <a:off x="484361" y="5314462"/>
            <a:ext cx="3086100" cy="261610"/>
          </a:xfrm>
          <a:prstGeom prst="rect">
            <a:avLst/>
          </a:prstGeom>
          <a:noFill/>
        </p:spPr>
        <p:txBody>
          <a:bodyPr wrap="square">
            <a:spAutoFit/>
          </a:bodyPr>
          <a:lstStyle/>
          <a:p>
            <a:r>
              <a:rPr lang="en-ID" sz="1100"/>
              <a:t>*) </a:t>
            </a:r>
            <a:r>
              <a:rPr lang="en-ID" sz="1100" b="1"/>
              <a:t>bold</a:t>
            </a:r>
            <a:r>
              <a:rPr lang="en-ID" sz="1100"/>
              <a:t>: keep entries as is</a:t>
            </a:r>
          </a:p>
        </p:txBody>
      </p:sp>
    </p:spTree>
    <p:extLst>
      <p:ext uri="{BB962C8B-B14F-4D97-AF65-F5344CB8AC3E}">
        <p14:creationId xmlns:p14="http://schemas.microsoft.com/office/powerpoint/2010/main" val="103868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Preparing </a:t>
            </a:r>
            <a:r>
              <a:rPr lang="en-US" err="1"/>
              <a:t>hmcmd.conf</a:t>
            </a:r>
            <a:r>
              <a:rPr lang="en-US"/>
              <a:t> file (components)</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Software Installation: 2.8-005</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663200"/>
            <a:ext cx="4783016" cy="4659446"/>
          </a:xfrm>
        </p:spPr>
        <p:txBody>
          <a:bodyPr numCol="1"/>
          <a:lstStyle/>
          <a:p>
            <a:pPr marL="0" indent="0">
              <a:buNone/>
            </a:pPr>
            <a:r>
              <a:rPr lang="en-ID" sz="1050">
                <a:latin typeface="Courier New" panose="02070309020205020404" pitchFamily="49" charset="0"/>
                <a:cs typeface="Courier New" panose="02070309020205020404" pitchFamily="49" charset="0"/>
              </a:rPr>
              <a:t> </a:t>
            </a:r>
            <a:r>
              <a:rPr lang="en-ID" sz="1050" b="1">
                <a:solidFill>
                  <a:srgbClr val="0070C0"/>
                </a:solidFill>
                <a:latin typeface="Courier New" panose="02070309020205020404" pitchFamily="49" charset="0"/>
                <a:cs typeface="Courier New" panose="02070309020205020404" pitchFamily="49" charset="0"/>
              </a:rPr>
              <a:t>"components"</a:t>
            </a: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00">
                <a:latin typeface="Courier New" panose="02070309020205020404" pitchFamily="49" charset="0"/>
                <a:cs typeface="Courier New" panose="02070309020205020404" pitchFamily="49" charset="0"/>
              </a:rPr>
              <a:t>      	"role": "</a:t>
            </a:r>
            <a:r>
              <a:rPr lang="en-ID" sz="1000" err="1">
                <a:latin typeface="Courier New" panose="02070309020205020404" pitchFamily="49" charset="0"/>
                <a:cs typeface="Courier New" panose="02070309020205020404" pitchFamily="49" charset="0"/>
              </a:rPr>
              <a:t>wifi_router</a:t>
            </a:r>
            <a:r>
              <a:rPr lang="en-ID" sz="1000">
                <a:latin typeface="Courier New" panose="02070309020205020404" pitchFamily="49" charset="0"/>
                <a:cs typeface="Courier New" panose="02070309020205020404" pitchFamily="49" charset="0"/>
              </a:rPr>
              <a:t>",</a:t>
            </a:r>
          </a:p>
          <a:p>
            <a:pPr marL="0" indent="0">
              <a:buNone/>
            </a:pPr>
            <a:r>
              <a:rPr lang="en-ID" sz="1000">
                <a:latin typeface="Courier New" panose="02070309020205020404" pitchFamily="49" charset="0"/>
                <a:cs typeface="Courier New" panose="02070309020205020404" pitchFamily="49" charset="0"/>
              </a:rPr>
              <a:t>      	</a:t>
            </a:r>
            <a:r>
              <a:rPr lang="en-ID" sz="1000" b="1">
                <a:latin typeface="Courier New" panose="02070309020205020404" pitchFamily="49" charset="0"/>
                <a:cs typeface="Courier New" panose="02070309020205020404" pitchFamily="49" charset="0"/>
              </a:rPr>
              <a:t>"</a:t>
            </a:r>
            <a:r>
              <a:rPr lang="en-ID" sz="1000" b="1" err="1">
                <a:latin typeface="Courier New" panose="02070309020205020404" pitchFamily="49" charset="0"/>
                <a:cs typeface="Courier New" panose="02070309020205020404" pitchFamily="49" charset="0"/>
              </a:rPr>
              <a:t>hwtype</a:t>
            </a:r>
            <a:r>
              <a:rPr lang="en-ID" sz="1000" b="1">
                <a:latin typeface="Courier New" panose="02070309020205020404" pitchFamily="49" charset="0"/>
                <a:cs typeface="Courier New" panose="02070309020205020404" pitchFamily="49" charset="0"/>
              </a:rPr>
              <a:t>": "Core",</a:t>
            </a:r>
          </a:p>
          <a:p>
            <a:pPr marL="0" indent="0">
              <a:buNone/>
            </a:pPr>
            <a:r>
              <a:rPr lang="en-ID" sz="1000">
                <a:latin typeface="Courier New" panose="02070309020205020404" pitchFamily="49" charset="0"/>
                <a:cs typeface="Courier New" panose="02070309020205020404" pitchFamily="49" charset="0"/>
              </a:rPr>
              <a:t>            "interface": "wlan1",</a:t>
            </a:r>
          </a:p>
          <a:p>
            <a:pPr marL="0" indent="0">
              <a:buNone/>
            </a:pPr>
            <a:r>
              <a:rPr lang="en-ID" sz="1000">
                <a:latin typeface="Courier New" panose="02070309020205020404" pitchFamily="49" charset="0"/>
                <a:cs typeface="Courier New" panose="02070309020205020404" pitchFamily="49" charset="0"/>
              </a:rPr>
              <a:t>            "</a:t>
            </a:r>
            <a:r>
              <a:rPr lang="en-ID" sz="1000" err="1">
                <a:latin typeface="Courier New" panose="02070309020205020404" pitchFamily="49" charset="0"/>
                <a:cs typeface="Courier New" panose="02070309020205020404" pitchFamily="49" charset="0"/>
              </a:rPr>
              <a:t>wl_ipaddr</a:t>
            </a:r>
            <a:r>
              <a:rPr lang="en-ID" sz="1000">
                <a:latin typeface="Courier New" panose="02070309020205020404" pitchFamily="49" charset="0"/>
                <a:cs typeface="Courier New" panose="02070309020205020404" pitchFamily="49" charset="0"/>
              </a:rPr>
              <a:t>": "192.168.0.205",</a:t>
            </a:r>
          </a:p>
          <a:p>
            <a:pPr marL="0" indent="0">
              <a:buNone/>
            </a:pPr>
            <a:r>
              <a:rPr lang="en-ID" sz="1000">
                <a:latin typeface="Courier New" panose="02070309020205020404" pitchFamily="49" charset="0"/>
                <a:cs typeface="Courier New" panose="02070309020205020404" pitchFamily="49" charset="0"/>
              </a:rPr>
              <a:t>            "</a:t>
            </a:r>
            <a:r>
              <a:rPr lang="en-ID" sz="1000" err="1">
                <a:latin typeface="Courier New" panose="02070309020205020404" pitchFamily="49" charset="0"/>
                <a:cs typeface="Courier New" panose="02070309020205020404" pitchFamily="49" charset="0"/>
              </a:rPr>
              <a:t>wl_netmask</a:t>
            </a:r>
            <a:r>
              <a:rPr lang="en-ID" sz="1000">
                <a:latin typeface="Courier New" panose="02070309020205020404" pitchFamily="49" charset="0"/>
                <a:cs typeface="Courier New" panose="02070309020205020404" pitchFamily="49" charset="0"/>
              </a:rPr>
              <a:t>": "255.255.255.0",</a:t>
            </a:r>
          </a:p>
          <a:p>
            <a:pPr marL="0" indent="0">
              <a:buNone/>
            </a:pPr>
            <a:r>
              <a:rPr lang="en-ID" sz="1000">
                <a:latin typeface="Courier New" panose="02070309020205020404" pitchFamily="49" charset="0"/>
                <a:cs typeface="Courier New" panose="02070309020205020404" pitchFamily="49" charset="0"/>
              </a:rPr>
              <a:t>            "</a:t>
            </a:r>
            <a:r>
              <a:rPr lang="en-ID" sz="1000" err="1">
                <a:latin typeface="Courier New" panose="02070309020205020404" pitchFamily="49" charset="0"/>
                <a:cs typeface="Courier New" panose="02070309020205020404" pitchFamily="49" charset="0"/>
              </a:rPr>
              <a:t>wl_gateway</a:t>
            </a:r>
            <a:r>
              <a:rPr lang="en-ID" sz="1000">
                <a:latin typeface="Courier New" panose="02070309020205020404" pitchFamily="49" charset="0"/>
                <a:cs typeface="Courier New" panose="02070309020205020404" pitchFamily="49" charset="0"/>
              </a:rPr>
              <a:t>": "192.168.0.1",</a:t>
            </a:r>
          </a:p>
          <a:p>
            <a:pPr marL="0" indent="0">
              <a:buNone/>
            </a:pPr>
            <a:r>
              <a:rPr lang="en-ID" sz="1000">
                <a:latin typeface="Courier New" panose="02070309020205020404" pitchFamily="49" charset="0"/>
                <a:cs typeface="Courier New" panose="02070309020205020404" pitchFamily="49" charset="0"/>
              </a:rPr>
              <a:t>            "</a:t>
            </a:r>
            <a:r>
              <a:rPr lang="en-ID" sz="1000" err="1">
                <a:latin typeface="Courier New" panose="02070309020205020404" pitchFamily="49" charset="0"/>
                <a:cs typeface="Courier New" panose="02070309020205020404" pitchFamily="49" charset="0"/>
              </a:rPr>
              <a:t>wl_essid</a:t>
            </a:r>
            <a:r>
              <a:rPr lang="en-ID" sz="1000">
                <a:latin typeface="Courier New" panose="02070309020205020404" pitchFamily="49" charset="0"/>
                <a:cs typeface="Courier New" panose="02070309020205020404" pitchFamily="49" charset="0"/>
              </a:rPr>
              <a:t>": "</a:t>
            </a:r>
            <a:r>
              <a:rPr lang="en-ID" sz="1000" err="1">
                <a:latin typeface="Courier New" panose="02070309020205020404" pitchFamily="49" charset="0"/>
                <a:cs typeface="Courier New" panose="02070309020205020404" pitchFamily="49" charset="0"/>
              </a:rPr>
              <a:t>ssid</a:t>
            </a:r>
            <a:r>
              <a:rPr lang="en-ID" sz="1000">
                <a:latin typeface="Courier New" panose="02070309020205020404" pitchFamily="49" charset="0"/>
                <a:cs typeface="Courier New" panose="02070309020205020404" pitchFamily="49" charset="0"/>
              </a:rPr>
              <a:t>",</a:t>
            </a:r>
          </a:p>
          <a:p>
            <a:pPr marL="0" indent="0">
              <a:buNone/>
            </a:pPr>
            <a:r>
              <a:rPr lang="en-ID" sz="1000">
                <a:latin typeface="Courier New" panose="02070309020205020404" pitchFamily="49" charset="0"/>
                <a:cs typeface="Courier New" panose="02070309020205020404" pitchFamily="49" charset="0"/>
              </a:rPr>
              <a:t>            "</a:t>
            </a:r>
            <a:r>
              <a:rPr lang="en-ID" sz="1000" err="1">
                <a:latin typeface="Courier New" panose="02070309020205020404" pitchFamily="49" charset="0"/>
                <a:cs typeface="Courier New" panose="02070309020205020404" pitchFamily="49" charset="0"/>
              </a:rPr>
              <a:t>wl_encrypt</a:t>
            </a:r>
            <a:r>
              <a:rPr lang="en-ID" sz="1000">
                <a:latin typeface="Courier New" panose="02070309020205020404" pitchFamily="49" charset="0"/>
                <a:cs typeface="Courier New" panose="02070309020205020404" pitchFamily="49" charset="0"/>
              </a:rPr>
              <a:t>": "</a:t>
            </a:r>
            <a:r>
              <a:rPr lang="en-ID" sz="1000" err="1">
                <a:latin typeface="Courier New" panose="02070309020205020404" pitchFamily="49" charset="0"/>
                <a:cs typeface="Courier New" panose="02070309020205020404" pitchFamily="49" charset="0"/>
              </a:rPr>
              <a:t>psk</a:t>
            </a:r>
            <a:r>
              <a:rPr lang="en-ID" sz="1000">
                <a:latin typeface="Courier New" panose="02070309020205020404" pitchFamily="49" charset="0"/>
                <a:cs typeface="Courier New" panose="02070309020205020404" pitchFamily="49" charset="0"/>
              </a:rPr>
              <a:t>",</a:t>
            </a:r>
          </a:p>
          <a:p>
            <a:pPr marL="0" indent="0">
              <a:buNone/>
            </a:pPr>
            <a:r>
              <a:rPr lang="en-ID" sz="1000">
                <a:latin typeface="Courier New" panose="02070309020205020404" pitchFamily="49" charset="0"/>
                <a:cs typeface="Courier New" panose="02070309020205020404" pitchFamily="49" charset="0"/>
              </a:rPr>
              <a:t>            "</a:t>
            </a:r>
            <a:r>
              <a:rPr lang="en-ID" sz="1000" err="1">
                <a:latin typeface="Courier New" panose="02070309020205020404" pitchFamily="49" charset="0"/>
                <a:cs typeface="Courier New" panose="02070309020205020404" pitchFamily="49" charset="0"/>
              </a:rPr>
              <a:t>wl_key</a:t>
            </a:r>
            <a:r>
              <a:rPr lang="en-ID" sz="1000">
                <a:latin typeface="Courier New" panose="02070309020205020404" pitchFamily="49" charset="0"/>
                <a:cs typeface="Courier New" panose="02070309020205020404" pitchFamily="49" charset="0"/>
              </a:rPr>
              <a:t>": "passwd"</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"role": "</a:t>
            </a:r>
            <a:r>
              <a:rPr lang="en-ID" sz="1050" err="1">
                <a:latin typeface="Courier New" panose="02070309020205020404" pitchFamily="49" charset="0"/>
                <a:cs typeface="Courier New" panose="02070309020205020404" pitchFamily="49" charset="0"/>
              </a:rPr>
              <a:t>lp_position_provider</a:t>
            </a:r>
            <a:r>
              <a:rPr lang="en-ID" sz="1050">
                <a:latin typeface="Courier New" panose="02070309020205020404" pitchFamily="49" charset="0"/>
                <a:cs typeface="Courier New" panose="02070309020205020404" pitchFamily="49" charset="0"/>
              </a:rPr>
              <a:t>",</a:t>
            </a:r>
          </a:p>
          <a:p>
            <a:pPr marL="0" indent="0">
              <a:buNone/>
            </a:pPr>
            <a:r>
              <a:rPr lang="en-ID" sz="1050">
                <a:latin typeface="Courier New" panose="02070309020205020404" pitchFamily="49" charset="0"/>
                <a:cs typeface="Courier New" panose="02070309020205020404" pitchFamily="49" charset="0"/>
              </a:rPr>
              <a:t>            </a:t>
            </a:r>
            <a:r>
              <a:rPr lang="en-ID" sz="1050" b="1">
                <a:latin typeface="Courier New" panose="02070309020205020404" pitchFamily="49" charset="0"/>
                <a:cs typeface="Courier New" panose="02070309020205020404" pitchFamily="49" charset="0"/>
              </a:rPr>
              <a:t>"</a:t>
            </a:r>
            <a:r>
              <a:rPr lang="en-ID" sz="1050" b="1" err="1">
                <a:latin typeface="Courier New" panose="02070309020205020404" pitchFamily="49" charset="0"/>
                <a:cs typeface="Courier New" panose="02070309020205020404" pitchFamily="49" charset="0"/>
              </a:rPr>
              <a:t>hwtype</a:t>
            </a:r>
            <a:r>
              <a:rPr lang="en-ID" sz="1050" b="1">
                <a:latin typeface="Courier New" panose="02070309020205020404" pitchFamily="49" charset="0"/>
                <a:cs typeface="Courier New" panose="02070309020205020404" pitchFamily="49" charset="0"/>
              </a:rPr>
              <a:t>": "Core"</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t>
            </a:r>
          </a:p>
        </p:txBody>
      </p:sp>
      <p:graphicFrame>
        <p:nvGraphicFramePr>
          <p:cNvPr id="5" name="Table 4">
            <a:extLst>
              <a:ext uri="{FF2B5EF4-FFF2-40B4-BE49-F238E27FC236}">
                <a16:creationId xmlns:a16="http://schemas.microsoft.com/office/drawing/2014/main" id="{444E6288-1089-4DE6-B4E9-E05E21A9F9B6}"/>
              </a:ext>
            </a:extLst>
          </p:cNvPr>
          <p:cNvGraphicFramePr>
            <a:graphicFrameLocks noGrp="1"/>
          </p:cNvGraphicFramePr>
          <p:nvPr>
            <p:extLst>
              <p:ext uri="{D42A27DB-BD31-4B8C-83A1-F6EECF244321}">
                <p14:modId xmlns:p14="http://schemas.microsoft.com/office/powerpoint/2010/main" val="1061904948"/>
              </p:ext>
            </p:extLst>
          </p:nvPr>
        </p:nvGraphicFramePr>
        <p:xfrm>
          <a:off x="5470769" y="1663199"/>
          <a:ext cx="6119446" cy="3810000"/>
        </p:xfrm>
        <a:graphic>
          <a:graphicData uri="http://schemas.openxmlformats.org/drawingml/2006/table">
            <a:tbl>
              <a:tblPr firstRow="1" bandRow="1">
                <a:tableStyleId>{6E25E649-3F16-4E02-A733-19D2CDBF48F0}</a:tableStyleId>
              </a:tblPr>
              <a:tblGrid>
                <a:gridCol w="1500554">
                  <a:extLst>
                    <a:ext uri="{9D8B030D-6E8A-4147-A177-3AD203B41FA5}">
                      <a16:colId xmlns:a16="http://schemas.microsoft.com/office/drawing/2014/main" val="1048754693"/>
                    </a:ext>
                  </a:extLst>
                </a:gridCol>
                <a:gridCol w="4618892">
                  <a:extLst>
                    <a:ext uri="{9D8B030D-6E8A-4147-A177-3AD203B41FA5}">
                      <a16:colId xmlns:a16="http://schemas.microsoft.com/office/drawing/2014/main" val="1032539021"/>
                    </a:ext>
                  </a:extLst>
                </a:gridCol>
              </a:tblGrid>
              <a:tr h="166447">
                <a:tc>
                  <a:txBody>
                    <a:bodyPr/>
                    <a:lstStyle/>
                    <a:p>
                      <a:r>
                        <a:rPr lang="en-US" sz="1000"/>
                        <a:t>Parameter</a:t>
                      </a:r>
                      <a:endParaRPr lang="en-ID" sz="1000"/>
                    </a:p>
                  </a:txBody>
                  <a:tcPr/>
                </a:tc>
                <a:tc>
                  <a:txBody>
                    <a:bodyPr/>
                    <a:lstStyle/>
                    <a:p>
                      <a:r>
                        <a:rPr lang="en-US" sz="1000"/>
                        <a:t>Description</a:t>
                      </a:r>
                      <a:endParaRPr lang="en-ID" sz="1000"/>
                    </a:p>
                  </a:txBody>
                  <a:tcPr/>
                </a:tc>
                <a:extLst>
                  <a:ext uri="{0D108BD9-81ED-4DB2-BD59-A6C34878D82A}">
                    <a16:rowId xmlns:a16="http://schemas.microsoft.com/office/drawing/2014/main" val="2649672050"/>
                  </a:ext>
                </a:extLst>
              </a:tr>
              <a:tr h="166447">
                <a:tc>
                  <a:txBody>
                    <a:bodyPr/>
                    <a:lstStyle/>
                    <a:p>
                      <a:r>
                        <a:rPr lang="en-US" sz="1000" b="1"/>
                        <a:t>role</a:t>
                      </a:r>
                      <a:endParaRPr lang="en-ID" sz="1000" b="1"/>
                    </a:p>
                  </a:txBody>
                  <a:tcPr/>
                </a:tc>
                <a:tc>
                  <a:txBody>
                    <a:bodyPr/>
                    <a:lstStyle/>
                    <a:p>
                      <a:r>
                        <a:rPr lang="en-US" sz="1000" b="1" err="1"/>
                        <a:t>wifi_router</a:t>
                      </a:r>
                      <a:r>
                        <a:rPr lang="en-US" sz="1000" b="0"/>
                        <a:t> – required if the equipment is meant to use </a:t>
                      </a:r>
                      <a:r>
                        <a:rPr lang="en-US" sz="1000" b="0" err="1"/>
                        <a:t>WiFi</a:t>
                      </a:r>
                      <a:r>
                        <a:rPr lang="en-US" sz="1000" b="0"/>
                        <a:t> to communicate with a server.</a:t>
                      </a:r>
                    </a:p>
                    <a:p>
                      <a:r>
                        <a:rPr lang="en-ID" sz="1000" b="1" err="1"/>
                        <a:t>mobile_router</a:t>
                      </a:r>
                      <a:r>
                        <a:rPr lang="en-ID" sz="1000" b="0"/>
                        <a:t> – </a:t>
                      </a:r>
                      <a:r>
                        <a:rPr lang="en-US" sz="1000" b="0"/>
                        <a:t>required if the equipment is meant to use 4G/LTE comms to a server.</a:t>
                      </a:r>
                    </a:p>
                    <a:p>
                      <a:r>
                        <a:rPr lang="en-US" sz="1000" b="1" err="1"/>
                        <a:t>lp_position_provider</a:t>
                      </a:r>
                      <a:r>
                        <a:rPr lang="en-US" sz="1000" b="0"/>
                        <a:t> - required for equipment using low-precision GNSS (</a:t>
                      </a:r>
                      <a:r>
                        <a:rPr lang="en-US" sz="1000" b="0" err="1"/>
                        <a:t>CoreLP</a:t>
                      </a:r>
                      <a:r>
                        <a:rPr lang="en-US" sz="1000" b="0"/>
                        <a:t>) – default position_period is 1s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err="1"/>
                        <a:t>hp_position_provider</a:t>
                      </a:r>
                      <a:r>
                        <a:rPr lang="en-US" sz="1000" b="0"/>
                        <a:t> - required for equipment using high-precision GNSS (</a:t>
                      </a:r>
                      <a:r>
                        <a:rPr lang="en-US" sz="1000" b="0" err="1"/>
                        <a:t>CoreHP</a:t>
                      </a:r>
                      <a:r>
                        <a:rPr lang="en-US" sz="1000" b="0"/>
                        <a:t>) – default position_period is 0.1s</a:t>
                      </a:r>
                    </a:p>
                  </a:txBody>
                  <a:tcPr/>
                </a:tc>
                <a:extLst>
                  <a:ext uri="{0D108BD9-81ED-4DB2-BD59-A6C34878D82A}">
                    <a16:rowId xmlns:a16="http://schemas.microsoft.com/office/drawing/2014/main" val="1731458707"/>
                  </a:ext>
                </a:extLst>
              </a:tr>
              <a:tr h="166447">
                <a:tc>
                  <a:txBody>
                    <a:bodyPr/>
                    <a:lstStyle/>
                    <a:p>
                      <a:r>
                        <a:rPr lang="en-US" sz="1000" b="1" err="1"/>
                        <a:t>hwtype</a:t>
                      </a:r>
                      <a:endParaRPr lang="en-ID" sz="1000" b="1"/>
                    </a:p>
                  </a:txBody>
                  <a:tcPr/>
                </a:tc>
                <a:tc>
                  <a:txBody>
                    <a:bodyPr/>
                    <a:lstStyle/>
                    <a:p>
                      <a:r>
                        <a:rPr lang="en-US" sz="1000" b="1" i="0"/>
                        <a:t>Core</a:t>
                      </a:r>
                      <a:endParaRPr lang="en-ID" sz="1000" b="1" i="0"/>
                    </a:p>
                  </a:txBody>
                  <a:tcPr/>
                </a:tc>
                <a:extLst>
                  <a:ext uri="{0D108BD9-81ED-4DB2-BD59-A6C34878D82A}">
                    <a16:rowId xmlns:a16="http://schemas.microsoft.com/office/drawing/2014/main" val="489109334"/>
                  </a:ext>
                </a:extLst>
              </a:tr>
              <a:tr h="166447">
                <a:tc>
                  <a:txBody>
                    <a:bodyPr/>
                    <a:lstStyle/>
                    <a:p>
                      <a:r>
                        <a:rPr lang="en-US" sz="1000" b="1"/>
                        <a:t>interface</a:t>
                      </a:r>
                      <a:endParaRPr lang="en-ID" sz="1000" b="1"/>
                    </a:p>
                  </a:txBody>
                  <a:tcPr/>
                </a:tc>
                <a:tc>
                  <a:txBody>
                    <a:bodyPr/>
                    <a:lstStyle/>
                    <a:p>
                      <a:r>
                        <a:rPr lang="en-US" sz="1000" b="0"/>
                        <a:t>The name of wireless </a:t>
                      </a:r>
                      <a:r>
                        <a:rPr lang="en-US" sz="1000" b="0" err="1"/>
                        <a:t>lan</a:t>
                      </a:r>
                      <a:r>
                        <a:rPr lang="en-US" sz="1000" b="0"/>
                        <a:t> (wlan0 to </a:t>
                      </a:r>
                      <a:r>
                        <a:rPr lang="en-US" sz="1000" b="0" err="1"/>
                        <a:t>wlanX</a:t>
                      </a:r>
                      <a:r>
                        <a:rPr lang="en-US" sz="1000" b="0"/>
                        <a:t> depending on the hardware).</a:t>
                      </a:r>
                    </a:p>
                    <a:p>
                      <a:r>
                        <a:rPr lang="en-US" sz="1000" b="0"/>
                        <a:t>In Core, </a:t>
                      </a:r>
                      <a:r>
                        <a:rPr lang="en-US" sz="1000" b="1"/>
                        <a:t>wlan0</a:t>
                      </a:r>
                      <a:r>
                        <a:rPr lang="en-US" sz="1000" b="0"/>
                        <a:t>: </a:t>
                      </a:r>
                      <a:r>
                        <a:rPr lang="en-US" sz="1000" b="0" err="1"/>
                        <a:t>wifi</a:t>
                      </a:r>
                      <a:r>
                        <a:rPr lang="en-US" sz="1000" b="0"/>
                        <a:t> with single antenna, </a:t>
                      </a:r>
                      <a:r>
                        <a:rPr lang="en-US" sz="1000" b="1"/>
                        <a:t>wlan1</a:t>
                      </a:r>
                      <a:r>
                        <a:rPr lang="en-US" sz="1000" b="0"/>
                        <a:t>: </a:t>
                      </a:r>
                      <a:r>
                        <a:rPr lang="en-US" sz="1000" b="0" err="1"/>
                        <a:t>wifi</a:t>
                      </a:r>
                      <a:r>
                        <a:rPr lang="en-US" sz="1000" b="0"/>
                        <a:t> with dual antenna</a:t>
                      </a:r>
                    </a:p>
                  </a:txBody>
                  <a:tcPr/>
                </a:tc>
                <a:extLst>
                  <a:ext uri="{0D108BD9-81ED-4DB2-BD59-A6C34878D82A}">
                    <a16:rowId xmlns:a16="http://schemas.microsoft.com/office/drawing/2014/main" val="86285618"/>
                  </a:ext>
                </a:extLst>
              </a:tr>
              <a:tr h="166447">
                <a:tc>
                  <a:txBody>
                    <a:bodyPr/>
                    <a:lstStyle/>
                    <a:p>
                      <a:r>
                        <a:rPr lang="en-US" sz="1000" b="1" err="1"/>
                        <a:t>wl_ipaddr</a:t>
                      </a:r>
                      <a:endParaRPr lang="en-ID" sz="1000" b="1"/>
                    </a:p>
                  </a:txBody>
                  <a:tcPr/>
                </a:tc>
                <a:tc>
                  <a:txBody>
                    <a:bodyPr/>
                    <a:lstStyle/>
                    <a:p>
                      <a:r>
                        <a:rPr lang="en-US" sz="1000" b="0"/>
                        <a:t>The IP address to use on the </a:t>
                      </a:r>
                      <a:r>
                        <a:rPr lang="en-US" sz="1000" b="0" err="1"/>
                        <a:t>wifi</a:t>
                      </a:r>
                      <a:r>
                        <a:rPr lang="en-US" sz="1000" b="0"/>
                        <a:t> interface</a:t>
                      </a:r>
                    </a:p>
                    <a:p>
                      <a:r>
                        <a:rPr lang="en-US" sz="1000" b="0"/>
                        <a:t>Can also be set to </a:t>
                      </a:r>
                      <a:r>
                        <a:rPr lang="en-US" sz="1000" b="1" err="1"/>
                        <a:t>dhcp</a:t>
                      </a:r>
                      <a:r>
                        <a:rPr lang="en-US" sz="1000" b="0"/>
                        <a:t>.</a:t>
                      </a:r>
                      <a:endParaRPr lang="en-ID" sz="1000" b="0"/>
                    </a:p>
                  </a:txBody>
                  <a:tcPr/>
                </a:tc>
                <a:extLst>
                  <a:ext uri="{0D108BD9-81ED-4DB2-BD59-A6C34878D82A}">
                    <a16:rowId xmlns:a16="http://schemas.microsoft.com/office/drawing/2014/main" val="1514972397"/>
                  </a:ext>
                </a:extLst>
              </a:tr>
              <a:tr h="166447">
                <a:tc>
                  <a:txBody>
                    <a:bodyPr/>
                    <a:lstStyle/>
                    <a:p>
                      <a:r>
                        <a:rPr lang="en-US" sz="1000" b="1" err="1"/>
                        <a:t>wl_netmask</a:t>
                      </a:r>
                      <a:endParaRPr lang="en-ID" sz="1000" b="1"/>
                    </a:p>
                  </a:txBody>
                  <a:tcPr/>
                </a:tc>
                <a:tc>
                  <a:txBody>
                    <a:bodyPr/>
                    <a:lstStyle/>
                    <a:p>
                      <a:r>
                        <a:rPr lang="en-US" sz="1000" b="0"/>
                        <a:t>The netmask to use on the </a:t>
                      </a:r>
                      <a:r>
                        <a:rPr lang="en-US" sz="1000" b="0" err="1"/>
                        <a:t>wifi</a:t>
                      </a:r>
                      <a:r>
                        <a:rPr lang="en-US" sz="1000" b="0"/>
                        <a:t> interface.</a:t>
                      </a:r>
                      <a:endParaRPr lang="en-ID" sz="1000" b="0"/>
                    </a:p>
                  </a:txBody>
                  <a:tcPr/>
                </a:tc>
                <a:extLst>
                  <a:ext uri="{0D108BD9-81ED-4DB2-BD59-A6C34878D82A}">
                    <a16:rowId xmlns:a16="http://schemas.microsoft.com/office/drawing/2014/main" val="3742823205"/>
                  </a:ext>
                </a:extLst>
              </a:tr>
              <a:tr h="166447">
                <a:tc>
                  <a:txBody>
                    <a:bodyPr/>
                    <a:lstStyle/>
                    <a:p>
                      <a:r>
                        <a:rPr lang="en-US" sz="1000" b="1" err="1"/>
                        <a:t>wl_gateway</a:t>
                      </a:r>
                      <a:endParaRPr lang="en-ID" sz="1000" b="1"/>
                    </a:p>
                  </a:txBody>
                  <a:tcPr/>
                </a:tc>
                <a:tc>
                  <a:txBody>
                    <a:bodyPr/>
                    <a:lstStyle/>
                    <a:p>
                      <a:r>
                        <a:rPr lang="en-US" sz="1000" b="0"/>
                        <a:t>The gateway to use on the </a:t>
                      </a:r>
                      <a:r>
                        <a:rPr lang="en-US" sz="1000" b="0" err="1"/>
                        <a:t>wifi</a:t>
                      </a:r>
                      <a:r>
                        <a:rPr lang="en-US" sz="1000" b="0"/>
                        <a:t> interface.</a:t>
                      </a:r>
                      <a:endParaRPr lang="en-ID" sz="1000" b="0"/>
                    </a:p>
                  </a:txBody>
                  <a:tcPr/>
                </a:tc>
                <a:extLst>
                  <a:ext uri="{0D108BD9-81ED-4DB2-BD59-A6C34878D82A}">
                    <a16:rowId xmlns:a16="http://schemas.microsoft.com/office/drawing/2014/main" val="2675058074"/>
                  </a:ext>
                </a:extLst>
              </a:tr>
              <a:tr h="166447">
                <a:tc>
                  <a:txBody>
                    <a:bodyPr/>
                    <a:lstStyle/>
                    <a:p>
                      <a:r>
                        <a:rPr lang="en-US" sz="1000" b="1" err="1"/>
                        <a:t>wl_essid</a:t>
                      </a:r>
                      <a:endParaRPr lang="en-ID" sz="1000" b="1"/>
                    </a:p>
                  </a:txBody>
                  <a:tcPr/>
                </a:tc>
                <a:tc>
                  <a:txBody>
                    <a:bodyPr/>
                    <a:lstStyle/>
                    <a:p>
                      <a:r>
                        <a:rPr lang="en-US" sz="1000" b="0"/>
                        <a:t>The SSID to connect to.</a:t>
                      </a:r>
                      <a:endParaRPr lang="en-ID" sz="1000" b="0"/>
                    </a:p>
                  </a:txBody>
                  <a:tcPr/>
                </a:tc>
                <a:extLst>
                  <a:ext uri="{0D108BD9-81ED-4DB2-BD59-A6C34878D82A}">
                    <a16:rowId xmlns:a16="http://schemas.microsoft.com/office/drawing/2014/main" val="294584097"/>
                  </a:ext>
                </a:extLst>
              </a:tr>
              <a:tr h="166447">
                <a:tc>
                  <a:txBody>
                    <a:bodyPr/>
                    <a:lstStyle/>
                    <a:p>
                      <a:r>
                        <a:rPr lang="en-US" sz="1000" b="1" err="1"/>
                        <a:t>wl_encrypt</a:t>
                      </a:r>
                      <a:endParaRPr lang="en-ID" sz="1000" b="1"/>
                    </a:p>
                  </a:txBody>
                  <a:tcPr/>
                </a:tc>
                <a:tc>
                  <a:txBody>
                    <a:bodyPr/>
                    <a:lstStyle/>
                    <a:p>
                      <a:r>
                        <a:rPr lang="en-US" sz="1000" b="0"/>
                        <a:t>The shared key to use with </a:t>
                      </a:r>
                      <a:r>
                        <a:rPr lang="en-US" sz="1000" b="0" err="1"/>
                        <a:t>psk</a:t>
                      </a:r>
                      <a:r>
                        <a:rPr lang="en-US" sz="1000" b="0"/>
                        <a:t> and psk2.e, </a:t>
                      </a:r>
                      <a:r>
                        <a:rPr lang="en-US" sz="1000" b="0" err="1"/>
                        <a:t>psk</a:t>
                      </a:r>
                      <a:r>
                        <a:rPr lang="en-US" sz="1000" b="0"/>
                        <a:t>, psk2, </a:t>
                      </a:r>
                      <a:r>
                        <a:rPr lang="en-US" sz="1000" b="0" err="1"/>
                        <a:t>wep</a:t>
                      </a:r>
                      <a:r>
                        <a:rPr lang="en-US" sz="1000" b="0"/>
                        <a:t>.</a:t>
                      </a:r>
                      <a:endParaRPr lang="en-ID" sz="1000" b="0"/>
                    </a:p>
                  </a:txBody>
                  <a:tcPr/>
                </a:tc>
                <a:extLst>
                  <a:ext uri="{0D108BD9-81ED-4DB2-BD59-A6C34878D82A}">
                    <a16:rowId xmlns:a16="http://schemas.microsoft.com/office/drawing/2014/main" val="1930847879"/>
                  </a:ext>
                </a:extLst>
              </a:tr>
              <a:tr h="166447">
                <a:tc>
                  <a:txBody>
                    <a:bodyPr/>
                    <a:lstStyle/>
                    <a:p>
                      <a:r>
                        <a:rPr lang="en-US" sz="1000" b="1" err="1"/>
                        <a:t>wl_key</a:t>
                      </a:r>
                      <a:endParaRPr lang="en-ID" sz="1000" b="1"/>
                    </a:p>
                  </a:txBody>
                  <a:tcPr/>
                </a:tc>
                <a:tc>
                  <a:txBody>
                    <a:bodyPr/>
                    <a:lstStyle/>
                    <a:p>
                      <a:r>
                        <a:rPr lang="en-ID" sz="1000" b="0"/>
                        <a:t>Protocol of VPN connection as configured in the server</a:t>
                      </a:r>
                    </a:p>
                  </a:txBody>
                  <a:tcPr/>
                </a:tc>
                <a:extLst>
                  <a:ext uri="{0D108BD9-81ED-4DB2-BD59-A6C34878D82A}">
                    <a16:rowId xmlns:a16="http://schemas.microsoft.com/office/drawing/2014/main" val="2573445644"/>
                  </a:ext>
                </a:extLst>
              </a:tr>
            </a:tbl>
          </a:graphicData>
        </a:graphic>
      </p:graphicFrame>
      <p:sp>
        <p:nvSpPr>
          <p:cNvPr id="7" name="TextBox 6">
            <a:extLst>
              <a:ext uri="{FF2B5EF4-FFF2-40B4-BE49-F238E27FC236}">
                <a16:creationId xmlns:a16="http://schemas.microsoft.com/office/drawing/2014/main" id="{58768746-6796-49C5-B923-EE667DCD7124}"/>
              </a:ext>
            </a:extLst>
          </p:cNvPr>
          <p:cNvSpPr txBox="1"/>
          <p:nvPr/>
        </p:nvSpPr>
        <p:spPr>
          <a:xfrm>
            <a:off x="453291" y="5515001"/>
            <a:ext cx="7666893" cy="769441"/>
          </a:xfrm>
          <a:prstGeom prst="rect">
            <a:avLst/>
          </a:prstGeom>
          <a:noFill/>
        </p:spPr>
        <p:txBody>
          <a:bodyPr wrap="square">
            <a:spAutoFit/>
          </a:bodyPr>
          <a:lstStyle/>
          <a:p>
            <a:r>
              <a:rPr lang="en-ID" sz="1100">
                <a:hlinkClick r:id="rId2"/>
              </a:rPr>
              <a:t>https://confluence.hexagonmining.com/display/PPC/wifi_router</a:t>
            </a:r>
            <a:endParaRPr lang="en-ID" sz="1100"/>
          </a:p>
          <a:p>
            <a:r>
              <a:rPr lang="en-ID" sz="1100">
                <a:hlinkClick r:id="rId3"/>
              </a:rPr>
              <a:t>https://confluence.hexagonmining.com/display/PPC/mobile_router</a:t>
            </a:r>
            <a:endParaRPr lang="en-ID" sz="1100"/>
          </a:p>
          <a:p>
            <a:r>
              <a:rPr lang="en-ID" sz="1100">
                <a:hlinkClick r:id="rId4"/>
              </a:rPr>
              <a:t>https://confluence.hexagonmining.com/display/PPC/lp_position_provider</a:t>
            </a:r>
            <a:endParaRPr lang="en-ID" sz="1100"/>
          </a:p>
          <a:p>
            <a:r>
              <a:rPr lang="en-ID" sz="1100">
                <a:hlinkClick r:id="rId5"/>
              </a:rPr>
              <a:t>https://confluence.hexagonmining.com/display/PPC/hp_position_provider</a:t>
            </a:r>
            <a:endParaRPr lang="en-ID" sz="1100"/>
          </a:p>
        </p:txBody>
      </p:sp>
      <p:sp>
        <p:nvSpPr>
          <p:cNvPr id="9" name="TextBox 8">
            <a:extLst>
              <a:ext uri="{FF2B5EF4-FFF2-40B4-BE49-F238E27FC236}">
                <a16:creationId xmlns:a16="http://schemas.microsoft.com/office/drawing/2014/main" id="{2BB06307-812A-4EBE-9929-CC329502C71B}"/>
              </a:ext>
            </a:extLst>
          </p:cNvPr>
          <p:cNvSpPr txBox="1"/>
          <p:nvPr/>
        </p:nvSpPr>
        <p:spPr>
          <a:xfrm>
            <a:off x="453291" y="5187105"/>
            <a:ext cx="3154680" cy="261610"/>
          </a:xfrm>
          <a:prstGeom prst="rect">
            <a:avLst/>
          </a:prstGeom>
          <a:noFill/>
        </p:spPr>
        <p:txBody>
          <a:bodyPr wrap="square">
            <a:spAutoFit/>
          </a:bodyPr>
          <a:lstStyle/>
          <a:p>
            <a:r>
              <a:rPr lang="en-ID" sz="1100"/>
              <a:t>*) </a:t>
            </a:r>
            <a:r>
              <a:rPr lang="en-ID" sz="1100" b="1"/>
              <a:t>bold</a:t>
            </a:r>
            <a:r>
              <a:rPr lang="en-ID" sz="1100"/>
              <a:t>: keep entries as is</a:t>
            </a:r>
          </a:p>
        </p:txBody>
      </p:sp>
    </p:spTree>
    <p:extLst>
      <p:ext uri="{BB962C8B-B14F-4D97-AF65-F5344CB8AC3E}">
        <p14:creationId xmlns:p14="http://schemas.microsoft.com/office/powerpoint/2010/main" val="95798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Preparing </a:t>
            </a:r>
            <a:r>
              <a:rPr lang="en-US" err="1"/>
              <a:t>hmcmd.conf</a:t>
            </a:r>
            <a:r>
              <a:rPr lang="en-US"/>
              <a:t> file (applications)</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Software Installation: 2.8-005</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663200"/>
            <a:ext cx="10972800" cy="4585200"/>
          </a:xfrm>
        </p:spPr>
        <p:txBody>
          <a:bodyPr numCol="2"/>
          <a:lstStyle/>
          <a:p>
            <a:pPr marL="0" indent="0">
              <a:buNone/>
            </a:pPr>
            <a:r>
              <a:rPr lang="en-ID" sz="1050">
                <a:latin typeface="Courier New" panose="02070309020205020404" pitchFamily="49" charset="0"/>
                <a:cs typeface="Courier New" panose="02070309020205020404" pitchFamily="49" charset="0"/>
              </a:rPr>
              <a:t> </a:t>
            </a:r>
            <a:r>
              <a:rPr lang="en-ID" sz="1050" b="1">
                <a:solidFill>
                  <a:srgbClr val="0070C0"/>
                </a:solidFill>
                <a:latin typeface="Courier New" panose="02070309020205020404" pitchFamily="49" charset="0"/>
                <a:cs typeface="Courier New" panose="02070309020205020404" pitchFamily="49" charset="0"/>
              </a:rPr>
              <a:t>"applications"</a:t>
            </a: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"app": "platform-services-core",</a:t>
            </a:r>
          </a:p>
          <a:p>
            <a:pPr marL="0" indent="0">
              <a:buNone/>
            </a:pPr>
            <a:r>
              <a:rPr lang="en-ID" sz="1050">
                <a:latin typeface="Courier New" panose="02070309020205020404" pitchFamily="49" charset="0"/>
                <a:cs typeface="Courier New" panose="02070309020205020404" pitchFamily="49" charset="0"/>
              </a:rPr>
              <a:t>            "device": "</a:t>
            </a:r>
            <a:r>
              <a:rPr lang="en-ID" sz="1050" b="1">
                <a:latin typeface="Courier New" panose="02070309020205020404" pitchFamily="49" charset="0"/>
                <a:cs typeface="Courier New" panose="02070309020205020404" pitchFamily="49" charset="0"/>
              </a:rPr>
              <a:t>slave</a:t>
            </a:r>
            <a:r>
              <a:rPr lang="en-ID" sz="1050">
                <a:latin typeface="Courier New" panose="02070309020205020404" pitchFamily="49" charset="0"/>
                <a:cs typeface="Courier New" panose="02070309020205020404" pitchFamily="49" charset="0"/>
              </a:rPr>
              <a:t>",</a:t>
            </a:r>
          </a:p>
          <a:p>
            <a:pPr marL="0" indent="0">
              <a:buNone/>
            </a:pPr>
            <a:r>
              <a:rPr lang="en-ID" sz="1050">
                <a:latin typeface="Courier New" panose="02070309020205020404" pitchFamily="49" charset="0"/>
                <a:cs typeface="Courier New" panose="02070309020205020404" pitchFamily="49" charset="0"/>
              </a:rPr>
              <a:t>            "enabled": "true",</a:t>
            </a:r>
          </a:p>
          <a:p>
            <a:pPr marL="0" indent="0">
              <a:buNone/>
            </a:pPr>
            <a:r>
              <a:rPr lang="en-ID" sz="1050">
                <a:latin typeface="Courier New" panose="02070309020205020404" pitchFamily="49" charset="0"/>
                <a:cs typeface="Courier New" panose="02070309020205020404" pitchFamily="49" charset="0"/>
              </a:rPr>
              <a:t>            "filename": </a:t>
            </a:r>
            <a:r>
              <a:rPr lang="en-ID" sz="1050" b="1">
                <a:latin typeface="Courier New" panose="02070309020205020404" pitchFamily="49" charset="0"/>
                <a:cs typeface="Courier New" panose="02070309020205020404" pitchFamily="49" charset="0"/>
              </a:rPr>
              <a:t>"app-platform-services-core_*.</a:t>
            </a:r>
            <a:r>
              <a:rPr lang="en-ID" sz="1050" b="1" err="1">
                <a:latin typeface="Courier New" panose="02070309020205020404" pitchFamily="49" charset="0"/>
                <a:cs typeface="Courier New" panose="02070309020205020404" pitchFamily="49" charset="0"/>
              </a:rPr>
              <a:t>sqfs</a:t>
            </a:r>
            <a:r>
              <a:rPr lang="en-ID" sz="1050" b="1">
                <a:latin typeface="Courier New" panose="02070309020205020404" pitchFamily="49" charset="0"/>
                <a:cs typeface="Courier New" panose="02070309020205020404" pitchFamily="49" charset="0"/>
              </a:rPr>
              <a:t>"</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"app": "app-</a:t>
            </a:r>
            <a:r>
              <a:rPr lang="en-ID" sz="1050" err="1">
                <a:latin typeface="Courier New" panose="02070309020205020404" pitchFamily="49" charset="0"/>
                <a:cs typeface="Courier New" panose="02070309020205020404" pitchFamily="49" charset="0"/>
              </a:rPr>
              <a:t>oppro</a:t>
            </a:r>
            <a:r>
              <a:rPr lang="en-ID" sz="1050">
                <a:latin typeface="Courier New" panose="02070309020205020404" pitchFamily="49" charset="0"/>
                <a:cs typeface="Courier New" panose="02070309020205020404" pitchFamily="49" charset="0"/>
              </a:rPr>
              <a:t>-on-core",</a:t>
            </a:r>
          </a:p>
          <a:p>
            <a:pPr marL="0" indent="0">
              <a:buNone/>
            </a:pPr>
            <a:r>
              <a:rPr lang="en-ID" sz="1050">
                <a:latin typeface="Courier New" panose="02070309020205020404" pitchFamily="49" charset="0"/>
                <a:cs typeface="Courier New" panose="02070309020205020404" pitchFamily="49" charset="0"/>
              </a:rPr>
              <a:t>            "device": "</a:t>
            </a:r>
            <a:r>
              <a:rPr lang="en-ID" sz="1050" b="1">
                <a:latin typeface="Courier New" panose="02070309020205020404" pitchFamily="49" charset="0"/>
                <a:cs typeface="Courier New" panose="02070309020205020404" pitchFamily="49" charset="0"/>
              </a:rPr>
              <a:t>slave</a:t>
            </a:r>
            <a:r>
              <a:rPr lang="en-ID" sz="1050">
                <a:latin typeface="Courier New" panose="02070309020205020404" pitchFamily="49" charset="0"/>
                <a:cs typeface="Courier New" panose="02070309020205020404" pitchFamily="49" charset="0"/>
              </a:rPr>
              <a:t>",</a:t>
            </a:r>
          </a:p>
          <a:p>
            <a:pPr marL="0" indent="0">
              <a:buNone/>
            </a:pPr>
            <a:r>
              <a:rPr lang="en-ID" sz="1050">
                <a:latin typeface="Courier New" panose="02070309020205020404" pitchFamily="49" charset="0"/>
                <a:cs typeface="Courier New" panose="02070309020205020404" pitchFamily="49" charset="0"/>
              </a:rPr>
              <a:t>            "enabled": "true",</a:t>
            </a:r>
          </a:p>
          <a:p>
            <a:pPr marL="0" indent="0">
              <a:buNone/>
            </a:pPr>
            <a:r>
              <a:rPr lang="en-ID" sz="1050">
                <a:latin typeface="Courier New" panose="02070309020205020404" pitchFamily="49" charset="0"/>
                <a:cs typeface="Courier New" panose="02070309020205020404" pitchFamily="49" charset="0"/>
              </a:rPr>
              <a:t>            "filename": </a:t>
            </a:r>
            <a:r>
              <a:rPr lang="en-ID" sz="1050" b="1">
                <a:latin typeface="Courier New" panose="02070309020205020404" pitchFamily="49" charset="0"/>
                <a:cs typeface="Courier New" panose="02070309020205020404" pitchFamily="49" charset="0"/>
              </a:rPr>
              <a:t>"app-oppro-x86-*.</a:t>
            </a:r>
            <a:r>
              <a:rPr lang="en-ID" sz="1050" b="1" err="1">
                <a:latin typeface="Courier New" panose="02070309020205020404" pitchFamily="49" charset="0"/>
                <a:cs typeface="Courier New" panose="02070309020205020404" pitchFamily="49" charset="0"/>
              </a:rPr>
              <a:t>sqfs</a:t>
            </a:r>
            <a:r>
              <a:rPr lang="en-ID" sz="1050" b="1">
                <a:latin typeface="Courier New" panose="02070309020205020404" pitchFamily="49" charset="0"/>
                <a:cs typeface="Courier New" panose="02070309020205020404" pitchFamily="49" charset="0"/>
              </a:rPr>
              <a:t>"</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"app": "</a:t>
            </a:r>
            <a:r>
              <a:rPr lang="en-ID" sz="1050" err="1">
                <a:latin typeface="Courier New" panose="02070309020205020404" pitchFamily="49" charset="0"/>
                <a:cs typeface="Courier New" panose="02070309020205020404" pitchFamily="49" charset="0"/>
              </a:rPr>
              <a:t>jspanel</a:t>
            </a:r>
            <a:r>
              <a:rPr lang="en-ID" sz="1050">
                <a:latin typeface="Courier New" panose="02070309020205020404" pitchFamily="49" charset="0"/>
                <a:cs typeface="Courier New" panose="02070309020205020404" pitchFamily="49" charset="0"/>
              </a:rPr>
              <a:t>-on-display",</a:t>
            </a:r>
          </a:p>
          <a:p>
            <a:pPr marL="0" indent="0">
              <a:buNone/>
            </a:pPr>
            <a:r>
              <a:rPr lang="en-ID" sz="1050">
                <a:latin typeface="Courier New" panose="02070309020205020404" pitchFamily="49" charset="0"/>
                <a:cs typeface="Courier New" panose="02070309020205020404" pitchFamily="49" charset="0"/>
              </a:rPr>
              <a:t>            "device": "</a:t>
            </a:r>
            <a:r>
              <a:rPr lang="en-ID" sz="1050" b="1">
                <a:latin typeface="Courier New" panose="02070309020205020404" pitchFamily="49" charset="0"/>
                <a:cs typeface="Courier New" panose="02070309020205020404" pitchFamily="49" charset="0"/>
              </a:rPr>
              <a:t>master</a:t>
            </a:r>
            <a:r>
              <a:rPr lang="en-ID" sz="1050">
                <a:latin typeface="Courier New" panose="02070309020205020404" pitchFamily="49" charset="0"/>
                <a:cs typeface="Courier New" panose="02070309020205020404" pitchFamily="49" charset="0"/>
              </a:rPr>
              <a:t>",</a:t>
            </a:r>
          </a:p>
          <a:p>
            <a:pPr marL="0" indent="0">
              <a:buNone/>
            </a:pPr>
            <a:r>
              <a:rPr lang="en-ID" sz="1050">
                <a:latin typeface="Courier New" panose="02070309020205020404" pitchFamily="49" charset="0"/>
                <a:cs typeface="Courier New" panose="02070309020205020404" pitchFamily="49" charset="0"/>
              </a:rPr>
              <a:t>            "enabled": "true",</a:t>
            </a:r>
          </a:p>
          <a:p>
            <a:pPr marL="0" indent="0">
              <a:buNone/>
            </a:pPr>
            <a:r>
              <a:rPr lang="en-ID" sz="1050">
                <a:latin typeface="Courier New" panose="02070309020205020404" pitchFamily="49" charset="0"/>
                <a:cs typeface="Courier New" panose="02070309020205020404" pitchFamily="49" charset="0"/>
              </a:rPr>
              <a:t>            "filename": </a:t>
            </a:r>
            <a:r>
              <a:rPr lang="en-ID" sz="1050" b="1">
                <a:latin typeface="Courier New" panose="02070309020205020404" pitchFamily="49" charset="0"/>
                <a:cs typeface="Courier New" panose="02070309020205020404" pitchFamily="49" charset="0"/>
              </a:rPr>
              <a:t>"app-</a:t>
            </a:r>
            <a:r>
              <a:rPr lang="en-ID" sz="1050" b="1" err="1">
                <a:latin typeface="Courier New" panose="02070309020205020404" pitchFamily="49" charset="0"/>
                <a:cs typeface="Courier New" panose="02070309020205020404" pitchFamily="49" charset="0"/>
              </a:rPr>
              <a:t>jspanel</a:t>
            </a:r>
            <a:r>
              <a:rPr lang="en-ID" sz="1050" b="1">
                <a:latin typeface="Courier New" panose="02070309020205020404" pitchFamily="49" charset="0"/>
                <a:cs typeface="Courier New" panose="02070309020205020404" pitchFamily="49" charset="0"/>
              </a:rPr>
              <a:t>-*.</a:t>
            </a:r>
            <a:r>
              <a:rPr lang="en-ID" sz="1050" b="1" err="1">
                <a:latin typeface="Courier New" panose="02070309020205020404" pitchFamily="49" charset="0"/>
                <a:cs typeface="Courier New" panose="02070309020205020404" pitchFamily="49" charset="0"/>
              </a:rPr>
              <a:t>sqfs</a:t>
            </a:r>
            <a:r>
              <a:rPr lang="en-ID" sz="1050" b="1">
                <a:latin typeface="Courier New" panose="02070309020205020404" pitchFamily="49" charset="0"/>
                <a:cs typeface="Courier New" panose="02070309020205020404" pitchFamily="49" charset="0"/>
              </a:rPr>
              <a:t>",</a:t>
            </a:r>
          </a:p>
          <a:p>
            <a:pPr marL="0" indent="0">
              <a:buNone/>
            </a:pPr>
            <a:r>
              <a:rPr lang="en-ID" sz="1050" b="1">
                <a:latin typeface="Courier New" panose="02070309020205020404" pitchFamily="49" charset="0"/>
                <a:cs typeface="Courier New" panose="02070309020205020404" pitchFamily="49" charset="0"/>
              </a:rPr>
              <a:t>	  "hosts": {</a:t>
            </a:r>
          </a:p>
          <a:p>
            <a:pPr marL="0" indent="0">
              <a:buNone/>
            </a:pPr>
            <a:r>
              <a:rPr lang="en-ID" sz="1050" b="1">
                <a:latin typeface="Courier New" panose="02070309020205020404" pitchFamily="49" charset="0"/>
                <a:cs typeface="Courier New" panose="02070309020205020404" pitchFamily="49" charset="0"/>
              </a:rPr>
              <a:t>                 "sqlhost":"192.168.200.45"</a:t>
            </a:r>
          </a:p>
          <a:p>
            <a:pPr marL="0" indent="0">
              <a:buNone/>
            </a:pPr>
            <a:r>
              <a:rPr lang="en-ID" sz="1050" b="1">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            "app": "ruby-</a:t>
            </a:r>
            <a:r>
              <a:rPr lang="en-ID" sz="1050" err="1">
                <a:latin typeface="Courier New" panose="02070309020205020404" pitchFamily="49" charset="0"/>
                <a:cs typeface="Courier New" panose="02070309020205020404" pitchFamily="49" charset="0"/>
              </a:rPr>
              <a:t>gtk</a:t>
            </a:r>
            <a:r>
              <a:rPr lang="en-ID" sz="1050">
                <a:latin typeface="Courier New" panose="02070309020205020404" pitchFamily="49" charset="0"/>
                <a:cs typeface="Courier New" panose="02070309020205020404" pitchFamily="49" charset="0"/>
              </a:rPr>
              <a:t>-on-display",</a:t>
            </a:r>
          </a:p>
          <a:p>
            <a:pPr marL="0" indent="0">
              <a:buNone/>
            </a:pPr>
            <a:r>
              <a:rPr lang="en-ID" sz="1050">
                <a:latin typeface="Courier New" panose="02070309020205020404" pitchFamily="49" charset="0"/>
                <a:cs typeface="Courier New" panose="02070309020205020404" pitchFamily="49" charset="0"/>
              </a:rPr>
              <a:t>            "device": "</a:t>
            </a:r>
            <a:r>
              <a:rPr lang="en-ID" sz="1050" b="1">
                <a:latin typeface="Courier New" panose="02070309020205020404" pitchFamily="49" charset="0"/>
                <a:cs typeface="Courier New" panose="02070309020205020404" pitchFamily="49" charset="0"/>
              </a:rPr>
              <a:t>master</a:t>
            </a:r>
            <a:r>
              <a:rPr lang="en-ID" sz="1050">
                <a:latin typeface="Courier New" panose="02070309020205020404" pitchFamily="49" charset="0"/>
                <a:cs typeface="Courier New" panose="02070309020205020404" pitchFamily="49" charset="0"/>
              </a:rPr>
              <a:t>",</a:t>
            </a:r>
          </a:p>
          <a:p>
            <a:pPr marL="0" indent="0">
              <a:buNone/>
            </a:pPr>
            <a:r>
              <a:rPr lang="en-ID" sz="1050">
                <a:latin typeface="Courier New" panose="02070309020205020404" pitchFamily="49" charset="0"/>
                <a:cs typeface="Courier New" panose="02070309020205020404" pitchFamily="49" charset="0"/>
              </a:rPr>
              <a:t>            "enabled": "true",</a:t>
            </a:r>
          </a:p>
          <a:p>
            <a:pPr marL="0" indent="0">
              <a:buNone/>
            </a:pPr>
            <a:r>
              <a:rPr lang="en-ID" sz="1050">
                <a:latin typeface="Courier New" panose="02070309020205020404" pitchFamily="49" charset="0"/>
                <a:cs typeface="Courier New" panose="02070309020205020404" pitchFamily="49" charset="0"/>
              </a:rPr>
              <a:t>            "filename": </a:t>
            </a:r>
            <a:r>
              <a:rPr lang="en-ID" sz="1050" b="1">
                <a:latin typeface="Courier New" panose="02070309020205020404" pitchFamily="49" charset="0"/>
                <a:cs typeface="Courier New" panose="02070309020205020404" pitchFamily="49" charset="0"/>
              </a:rPr>
              <a:t>"app-ruby-gtk2-x86_64*.sqfs"</a:t>
            </a:r>
          </a:p>
          <a:p>
            <a:pPr marL="0" indent="0">
              <a:buNone/>
            </a:pPr>
            <a:r>
              <a:rPr lang="en-ID" sz="1050">
                <a:latin typeface="Courier New" panose="02070309020205020404" pitchFamily="49" charset="0"/>
                <a:cs typeface="Courier New" panose="02070309020205020404" pitchFamily="49" charset="0"/>
              </a:rPr>
              <a:t>        },</a:t>
            </a:r>
          </a:p>
          <a:p>
            <a:pPr marL="0" indent="0">
              <a:buNone/>
            </a:pPr>
            <a:r>
              <a:rPr lang="en-ID" sz="105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72CB985-5CE1-4FCE-9D63-9AD9C02F403C}"/>
              </a:ext>
            </a:extLst>
          </p:cNvPr>
          <p:cNvSpPr txBox="1"/>
          <p:nvPr/>
        </p:nvSpPr>
        <p:spPr>
          <a:xfrm>
            <a:off x="6236677" y="3710428"/>
            <a:ext cx="5114192" cy="769441"/>
          </a:xfrm>
          <a:prstGeom prst="rect">
            <a:avLst/>
          </a:prstGeom>
          <a:noFill/>
        </p:spPr>
        <p:txBody>
          <a:bodyPr wrap="square">
            <a:spAutoFit/>
          </a:bodyPr>
          <a:lstStyle/>
          <a:p>
            <a:r>
              <a:rPr lang="en-ID" sz="1100"/>
              <a:t>*) </a:t>
            </a:r>
            <a:r>
              <a:rPr lang="en-ID" sz="1100" b="1"/>
              <a:t>bold</a:t>
            </a:r>
            <a:r>
              <a:rPr lang="en-ID" sz="1100"/>
              <a:t>: keep entries as is</a:t>
            </a:r>
          </a:p>
          <a:p>
            <a:endParaRPr lang="en-ID" sz="1100"/>
          </a:p>
          <a:p>
            <a:pPr algn="l"/>
            <a:r>
              <a:rPr lang="en-US" sz="1100" b="1">
                <a:latin typeface="+mn-lt"/>
              </a:rPr>
              <a:t>Reference:</a:t>
            </a:r>
          </a:p>
          <a:p>
            <a:pPr marL="171450" indent="-171450" algn="l">
              <a:buFont typeface="Arial" panose="020B0604020202020204" pitchFamily="34" charset="0"/>
              <a:buChar char="•"/>
            </a:pPr>
            <a:r>
              <a:rPr lang="en-US" sz="1100" b="0" i="0">
                <a:solidFill>
                  <a:srgbClr val="0096B9"/>
                </a:solidFill>
                <a:effectLst/>
                <a:latin typeface="+mn-lt"/>
                <a:hlinkClick r:id="rId2"/>
              </a:rPr>
              <a:t>MASEP API - Custom Hosts Entries</a:t>
            </a:r>
            <a:endParaRPr lang="en-ID" sz="1100"/>
          </a:p>
        </p:txBody>
      </p:sp>
    </p:spTree>
    <p:extLst>
      <p:ext uri="{BB962C8B-B14F-4D97-AF65-F5344CB8AC3E}">
        <p14:creationId xmlns:p14="http://schemas.microsoft.com/office/powerpoint/2010/main" val="4049650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USB Installation Step</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Software Installation: OP Pro 2.8-005</a:t>
            </a:r>
            <a:endParaRPr lang="en-ID"/>
          </a:p>
        </p:txBody>
      </p:sp>
      <p:sp>
        <p:nvSpPr>
          <p:cNvPr id="7" name="TextBox 6">
            <a:extLst>
              <a:ext uri="{FF2B5EF4-FFF2-40B4-BE49-F238E27FC236}">
                <a16:creationId xmlns:a16="http://schemas.microsoft.com/office/drawing/2014/main" id="{A1340922-3C87-411C-8BD2-1AE112FDDAC8}"/>
              </a:ext>
            </a:extLst>
          </p:cNvPr>
          <p:cNvSpPr txBox="1"/>
          <p:nvPr/>
        </p:nvSpPr>
        <p:spPr>
          <a:xfrm>
            <a:off x="609600" y="5753618"/>
            <a:ext cx="10824307" cy="523220"/>
          </a:xfrm>
          <a:prstGeom prst="rect">
            <a:avLst/>
          </a:prstGeom>
          <a:noFill/>
        </p:spPr>
        <p:txBody>
          <a:bodyPr wrap="square">
            <a:spAutoFit/>
          </a:bodyPr>
          <a:lstStyle/>
          <a:p>
            <a:r>
              <a:rPr lang="en-ID" sz="1400" b="1"/>
              <a:t>Reference</a:t>
            </a:r>
          </a:p>
          <a:p>
            <a:pPr marL="171450" indent="-171450">
              <a:buFont typeface="Arial" panose="020B0604020202020204" pitchFamily="34" charset="0"/>
              <a:buChar char="•"/>
            </a:pPr>
            <a:r>
              <a:rPr lang="en-ID" sz="1400"/>
              <a:t>Sample Setup Preparation and Recording: </a:t>
            </a:r>
            <a:r>
              <a:rPr lang="en-ID" sz="1400">
                <a:hlinkClick r:id="rId2"/>
              </a:rPr>
              <a:t>https://confluence.hexagonmining.com/pages/viewpage.action?pageId=281891574</a:t>
            </a:r>
            <a:endParaRPr lang="en-ID" sz="1400"/>
          </a:p>
        </p:txBody>
      </p:sp>
      <p:graphicFrame>
        <p:nvGraphicFramePr>
          <p:cNvPr id="9" name="Table 9">
            <a:extLst>
              <a:ext uri="{FF2B5EF4-FFF2-40B4-BE49-F238E27FC236}">
                <a16:creationId xmlns:a16="http://schemas.microsoft.com/office/drawing/2014/main" id="{85646C8C-BF78-3215-2950-3FCDA1EBF73A}"/>
              </a:ext>
            </a:extLst>
          </p:cNvPr>
          <p:cNvGraphicFramePr>
            <a:graphicFrameLocks noGrp="1"/>
          </p:cNvGraphicFramePr>
          <p:nvPr>
            <p:extLst>
              <p:ext uri="{D42A27DB-BD31-4B8C-83A1-F6EECF244321}">
                <p14:modId xmlns:p14="http://schemas.microsoft.com/office/powerpoint/2010/main" val="1249269910"/>
              </p:ext>
            </p:extLst>
          </p:nvPr>
        </p:nvGraphicFramePr>
        <p:xfrm>
          <a:off x="609600" y="1558499"/>
          <a:ext cx="10824308" cy="4042203"/>
        </p:xfrm>
        <a:graphic>
          <a:graphicData uri="http://schemas.openxmlformats.org/drawingml/2006/table">
            <a:tbl>
              <a:tblPr firstRow="1" bandRow="1">
                <a:tableStyleId>{6E25E649-3F16-4E02-A733-19D2CDBF48F0}</a:tableStyleId>
              </a:tblPr>
              <a:tblGrid>
                <a:gridCol w="6695209">
                  <a:extLst>
                    <a:ext uri="{9D8B030D-6E8A-4147-A177-3AD203B41FA5}">
                      <a16:colId xmlns:a16="http://schemas.microsoft.com/office/drawing/2014/main" val="415312560"/>
                    </a:ext>
                  </a:extLst>
                </a:gridCol>
                <a:gridCol w="4129099">
                  <a:extLst>
                    <a:ext uri="{9D8B030D-6E8A-4147-A177-3AD203B41FA5}">
                      <a16:colId xmlns:a16="http://schemas.microsoft.com/office/drawing/2014/main" val="2439202650"/>
                    </a:ext>
                  </a:extLst>
                </a:gridCol>
              </a:tblGrid>
              <a:tr h="307767">
                <a:tc>
                  <a:txBody>
                    <a:bodyPr/>
                    <a:lstStyle/>
                    <a:p>
                      <a:r>
                        <a:rPr lang="en-US" sz="1200"/>
                        <a:t>Installation Sequence</a:t>
                      </a:r>
                      <a:endParaRPr lang="en-ID" sz="1200"/>
                    </a:p>
                  </a:txBody>
                  <a:tcPr/>
                </a:tc>
                <a:tc>
                  <a:txBody>
                    <a:bodyPr/>
                    <a:lstStyle/>
                    <a:p>
                      <a:r>
                        <a:rPr lang="en-US" sz="1200"/>
                        <a:t>Notes</a:t>
                      </a:r>
                      <a:endParaRPr lang="en-ID" sz="1200"/>
                    </a:p>
                  </a:txBody>
                  <a:tcPr/>
                </a:tc>
                <a:extLst>
                  <a:ext uri="{0D108BD9-81ED-4DB2-BD59-A6C34878D82A}">
                    <a16:rowId xmlns:a16="http://schemas.microsoft.com/office/drawing/2014/main" val="2971135088"/>
                  </a:ext>
                </a:extLst>
              </a:tr>
              <a:tr h="311203">
                <a:tc>
                  <a:txBody>
                    <a:bodyPr/>
                    <a:lstStyle/>
                    <a:p>
                      <a:pPr algn="l" fontAlgn="t">
                        <a:lnSpc>
                          <a:spcPct val="100000"/>
                        </a:lnSpc>
                      </a:pPr>
                      <a:r>
                        <a:rPr lang="en-US" sz="1200" b="0"/>
                        <a:t>Plug the USB key for equipment flashing</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719548643"/>
                  </a:ext>
                </a:extLst>
              </a:tr>
              <a:tr h="311203">
                <a:tc>
                  <a:txBody>
                    <a:bodyPr/>
                    <a:lstStyle/>
                    <a:p>
                      <a:pPr algn="l" fontAlgn="t"/>
                      <a:r>
                        <a:rPr lang="en-US" sz="1200" b="0"/>
                        <a:t>System Menu: Loading Equipment Selection Screen</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1520268017"/>
                  </a:ext>
                </a:extLst>
              </a:tr>
              <a:tr h="311203">
                <a:tc>
                  <a:txBody>
                    <a:bodyPr/>
                    <a:lstStyle/>
                    <a:p>
                      <a:pPr algn="l" fontAlgn="t"/>
                      <a:r>
                        <a:rPr lang="en-US" sz="1200" b="0"/>
                        <a:t>System Menu: Select an Equipment and load its information</a:t>
                      </a:r>
                    </a:p>
                  </a:txBody>
                  <a:tcPr marL="67502" marR="67502" marT="47251" marB="47251"/>
                </a:tc>
                <a:tc>
                  <a:txBody>
                    <a:bodyPr/>
                    <a:lstStyle/>
                    <a:p>
                      <a:pPr algn="l" fontAlgn="t"/>
                      <a:r>
                        <a:rPr lang="en-US" sz="1200" b="0"/>
                        <a:t>Select equipment from the list, and then confirm</a:t>
                      </a:r>
                      <a:endParaRPr lang="en-ID" sz="1200" b="0"/>
                    </a:p>
                  </a:txBody>
                  <a:tcPr marL="67502" marR="67502" marT="47251" marB="47251"/>
                </a:tc>
                <a:extLst>
                  <a:ext uri="{0D108BD9-81ED-4DB2-BD59-A6C34878D82A}">
                    <a16:rowId xmlns:a16="http://schemas.microsoft.com/office/drawing/2014/main" val="2660230716"/>
                  </a:ext>
                </a:extLst>
              </a:tr>
              <a:tr h="311203">
                <a:tc>
                  <a:txBody>
                    <a:bodyPr/>
                    <a:lstStyle/>
                    <a:p>
                      <a:pPr algn="l" fontAlgn="t"/>
                      <a:r>
                        <a:rPr lang="en-ID" sz="1200" b="0"/>
                        <a:t>Setting up Installation</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3717586763"/>
                  </a:ext>
                </a:extLst>
              </a:tr>
              <a:tr h="311203">
                <a:tc>
                  <a:txBody>
                    <a:bodyPr/>
                    <a:lstStyle/>
                    <a:p>
                      <a:pPr algn="l" fontAlgn="t"/>
                      <a:r>
                        <a:rPr lang="en-US" sz="1200" b="0"/>
                        <a:t>Installation Progress: DISPLAY_9 Prepare</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2466491719"/>
                  </a:ext>
                </a:extLst>
              </a:tr>
              <a:tr h="311203">
                <a:tc>
                  <a:txBody>
                    <a:bodyPr/>
                    <a:lstStyle/>
                    <a:p>
                      <a:pPr algn="l" fontAlgn="t"/>
                      <a:r>
                        <a:rPr lang="en-ID" sz="1200" b="0"/>
                        <a:t>Installation Progress: DISPLAY_9 OS Update</a:t>
                      </a:r>
                    </a:p>
                  </a:txBody>
                  <a:tcPr marL="67502" marR="67502" marT="47251" marB="47251"/>
                </a:tc>
                <a:tc>
                  <a:txBody>
                    <a:bodyPr/>
                    <a:lstStyle/>
                    <a:p>
                      <a:pPr algn="l" fontAlgn="t">
                        <a:buFont typeface="Arial" panose="020B0604020202020204" pitchFamily="34" charset="0"/>
                        <a:buNone/>
                      </a:pPr>
                      <a:r>
                        <a:rPr lang="en-ID" sz="1200" b="0"/>
                        <a:t>Screen rebooted</a:t>
                      </a:r>
                    </a:p>
                  </a:txBody>
                  <a:tcPr marL="67502" marR="67502" marT="47251" marB="47251"/>
                </a:tc>
                <a:extLst>
                  <a:ext uri="{0D108BD9-81ED-4DB2-BD59-A6C34878D82A}">
                    <a16:rowId xmlns:a16="http://schemas.microsoft.com/office/drawing/2014/main" val="2511188211"/>
                  </a:ext>
                </a:extLst>
              </a:tr>
              <a:tr h="311203">
                <a:tc>
                  <a:txBody>
                    <a:bodyPr/>
                    <a:lstStyle/>
                    <a:p>
                      <a:pPr algn="l" fontAlgn="t"/>
                      <a:r>
                        <a:rPr lang="en-US" sz="1200" b="0"/>
                        <a:t>Installation Progress: DISPLAY_9 Apps Update</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4055998487"/>
                  </a:ext>
                </a:extLst>
              </a:tr>
              <a:tr h="311203">
                <a:tc>
                  <a:txBody>
                    <a:bodyPr/>
                    <a:lstStyle/>
                    <a:p>
                      <a:pPr algn="l" fontAlgn="t"/>
                      <a:r>
                        <a:rPr lang="en-ID" sz="1200" b="0"/>
                        <a:t>Installation Progress: DISPLAY_9 Reconfigure</a:t>
                      </a:r>
                    </a:p>
                  </a:txBody>
                  <a:tcPr marL="67502" marR="67502" marT="47251" marB="47251"/>
                </a:tc>
                <a:tc>
                  <a:txBody>
                    <a:bodyPr/>
                    <a:lstStyle/>
                    <a:p>
                      <a:pPr algn="l" fontAlgn="t">
                        <a:buFont typeface="Arial" panose="020B0604020202020204" pitchFamily="34" charset="0"/>
                        <a:buNone/>
                      </a:pPr>
                      <a:r>
                        <a:rPr lang="en-ID" sz="1200" b="0"/>
                        <a:t>Screen rebooted</a:t>
                      </a:r>
                    </a:p>
                  </a:txBody>
                  <a:tcPr marL="67502" marR="67502" marT="47251" marB="47251"/>
                </a:tc>
                <a:extLst>
                  <a:ext uri="{0D108BD9-81ED-4DB2-BD59-A6C34878D82A}">
                    <a16:rowId xmlns:a16="http://schemas.microsoft.com/office/drawing/2014/main" val="568752882"/>
                  </a:ext>
                </a:extLst>
              </a:tr>
              <a:tr h="311203">
                <a:tc>
                  <a:txBody>
                    <a:bodyPr/>
                    <a:lstStyle/>
                    <a:p>
                      <a:pPr algn="l" fontAlgn="t"/>
                      <a:r>
                        <a:rPr lang="en-ID" sz="1200" b="0"/>
                        <a:t>BaseCore OS Update</a:t>
                      </a:r>
                    </a:p>
                  </a:txBody>
                  <a:tcPr marL="67502" marR="67502" marT="47251" marB="47251"/>
                </a:tc>
                <a:tc>
                  <a:txBody>
                    <a:bodyPr/>
                    <a:lstStyle/>
                    <a:p>
                      <a:pPr algn="l" fontAlgn="t">
                        <a:buFont typeface="Arial" panose="020B0604020202020204" pitchFamily="34" charset="0"/>
                        <a:buNone/>
                      </a:pPr>
                      <a:r>
                        <a:rPr lang="en-ID" sz="1200" b="0"/>
                        <a:t>Core rebooted</a:t>
                      </a:r>
                    </a:p>
                  </a:txBody>
                  <a:tcPr marL="67502" marR="67502" marT="47251" marB="47251"/>
                </a:tc>
                <a:extLst>
                  <a:ext uri="{0D108BD9-81ED-4DB2-BD59-A6C34878D82A}">
                    <a16:rowId xmlns:a16="http://schemas.microsoft.com/office/drawing/2014/main" val="4284863933"/>
                  </a:ext>
                </a:extLst>
              </a:tr>
              <a:tr h="311203">
                <a:tc>
                  <a:txBody>
                    <a:bodyPr/>
                    <a:lstStyle/>
                    <a:p>
                      <a:pPr algn="l" fontAlgn="t"/>
                      <a:r>
                        <a:rPr lang="en-ID" sz="1200" b="0"/>
                        <a:t>BaseCore Apps Update</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4094892740"/>
                  </a:ext>
                </a:extLst>
              </a:tr>
              <a:tr h="311203">
                <a:tc>
                  <a:txBody>
                    <a:bodyPr/>
                    <a:lstStyle/>
                    <a:p>
                      <a:pPr algn="l" fontAlgn="t"/>
                      <a:r>
                        <a:rPr lang="en-ID" sz="1200" b="0"/>
                        <a:t>BaseCore Reconfigure</a:t>
                      </a:r>
                    </a:p>
                  </a:txBody>
                  <a:tcPr marL="67502" marR="67502" marT="47251" marB="47251"/>
                </a:tc>
                <a:tc>
                  <a:txBody>
                    <a:bodyPr/>
                    <a:lstStyle/>
                    <a:p>
                      <a:endParaRPr lang="en-ID" sz="1200" b="0"/>
                    </a:p>
                  </a:txBody>
                  <a:tcPr marL="64802" marR="64802" marT="32401" marB="32401"/>
                </a:tc>
                <a:extLst>
                  <a:ext uri="{0D108BD9-81ED-4DB2-BD59-A6C34878D82A}">
                    <a16:rowId xmlns:a16="http://schemas.microsoft.com/office/drawing/2014/main" val="4017125025"/>
                  </a:ext>
                </a:extLst>
              </a:tr>
              <a:tr h="311203">
                <a:tc>
                  <a:txBody>
                    <a:bodyPr/>
                    <a:lstStyle/>
                    <a:p>
                      <a:pPr algn="l" fontAlgn="t"/>
                      <a:r>
                        <a:rPr lang="en-US" sz="1200" b="1"/>
                        <a:t>OP Pro Ruby JSPanel loading..</a:t>
                      </a:r>
                      <a:endParaRPr lang="en-ID" sz="1200" b="1"/>
                    </a:p>
                  </a:txBody>
                  <a:tcPr marL="67502" marR="67502" marT="47251" marB="47251"/>
                </a:tc>
                <a:tc>
                  <a:txBody>
                    <a:bodyPr/>
                    <a:lstStyle/>
                    <a:p>
                      <a:endParaRPr lang="en-ID" sz="1200" b="0"/>
                    </a:p>
                  </a:txBody>
                  <a:tcPr marL="64802" marR="64802" marT="32401" marB="32401"/>
                </a:tc>
                <a:extLst>
                  <a:ext uri="{0D108BD9-81ED-4DB2-BD59-A6C34878D82A}">
                    <a16:rowId xmlns:a16="http://schemas.microsoft.com/office/drawing/2014/main" val="3893754809"/>
                  </a:ext>
                </a:extLst>
              </a:tr>
            </a:tbl>
          </a:graphicData>
        </a:graphic>
      </p:graphicFrame>
    </p:spTree>
    <p:extLst>
      <p:ext uri="{BB962C8B-B14F-4D97-AF65-F5344CB8AC3E}">
        <p14:creationId xmlns:p14="http://schemas.microsoft.com/office/powerpoint/2010/main" val="148492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a:xfrm>
            <a:off x="609600" y="1496573"/>
            <a:ext cx="10972800" cy="1252651"/>
          </a:xfrm>
        </p:spPr>
        <p:txBody>
          <a:bodyPr/>
          <a:lstStyle/>
          <a:p>
            <a:pPr algn="l"/>
            <a:r>
              <a:rPr lang="en-US" sz="1400" b="0" i="0" dirty="0">
                <a:solidFill>
                  <a:srgbClr val="172B4D"/>
                </a:solidFill>
                <a:effectLst/>
                <a:latin typeface="+mn-lt"/>
              </a:rPr>
              <a:t>MineOperate OP Pro 3.1-001 (Chromium Web Panel) support 64-bit MASEP Screen, with Core box running 32-bit platform:</a:t>
            </a:r>
          </a:p>
          <a:p>
            <a:pPr algn="l"/>
            <a:endParaRPr lang="en-US" sz="1400" dirty="0">
              <a:solidFill>
                <a:srgbClr val="172B4D"/>
              </a:solidFill>
              <a:latin typeface="+mn-lt"/>
              <a:hlinkClick r:id="rId2"/>
            </a:endParaRPr>
          </a:p>
          <a:p>
            <a:pPr algn="l"/>
            <a:endParaRPr lang="en-US" sz="1400" dirty="0">
              <a:solidFill>
                <a:srgbClr val="172B4D"/>
              </a:solidFill>
              <a:latin typeface="+mn-lt"/>
            </a:endParaRPr>
          </a:p>
          <a:p>
            <a:pPr algn="l"/>
            <a:endParaRPr lang="en-US" sz="1400" b="0" i="0" dirty="0">
              <a:solidFill>
                <a:srgbClr val="172B4D"/>
              </a:solidFill>
              <a:effectLst/>
              <a:latin typeface="+mn-lt"/>
            </a:endParaRPr>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dirty="0"/>
              <a:t>MineOperate OP Pro Software</a:t>
            </a:r>
            <a:endParaRPr lang="en-ID" dirty="0"/>
          </a:p>
        </p:txBody>
      </p:sp>
      <p:sp>
        <p:nvSpPr>
          <p:cNvPr id="9" name="Text Placeholder 1">
            <a:extLst>
              <a:ext uri="{FF2B5EF4-FFF2-40B4-BE49-F238E27FC236}">
                <a16:creationId xmlns:a16="http://schemas.microsoft.com/office/drawing/2014/main" id="{D10EE59E-5047-4DA9-A7DE-1D9E8CD5CDAB}"/>
              </a:ext>
            </a:extLst>
          </p:cNvPr>
          <p:cNvSpPr txBox="1">
            <a:spLocks/>
          </p:cNvSpPr>
          <p:nvPr/>
        </p:nvSpPr>
        <p:spPr>
          <a:xfrm>
            <a:off x="625644" y="1019833"/>
            <a:ext cx="10972800" cy="369332"/>
          </a:xfrm>
          <a:prstGeom prst="rect">
            <a:avLst/>
          </a:prstGeom>
        </p:spPr>
        <p:txBody>
          <a:bodyPr wrap="square" lIns="0" rIns="0">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 Pro 3.1-001</a:t>
            </a:r>
            <a:endParaRPr lang="en-ID" dirty="0"/>
          </a:p>
        </p:txBody>
      </p:sp>
      <p:graphicFrame>
        <p:nvGraphicFramePr>
          <p:cNvPr id="7" name="Table 9">
            <a:extLst>
              <a:ext uri="{FF2B5EF4-FFF2-40B4-BE49-F238E27FC236}">
                <a16:creationId xmlns:a16="http://schemas.microsoft.com/office/drawing/2014/main" id="{09294890-D50B-4E67-B1BA-0FECE12CA219}"/>
              </a:ext>
            </a:extLst>
          </p:cNvPr>
          <p:cNvGraphicFramePr>
            <a:graphicFrameLocks noGrp="1"/>
          </p:cNvGraphicFramePr>
          <p:nvPr>
            <p:extLst>
              <p:ext uri="{D42A27DB-BD31-4B8C-83A1-F6EECF244321}">
                <p14:modId xmlns:p14="http://schemas.microsoft.com/office/powerpoint/2010/main" val="2286542733"/>
              </p:ext>
            </p:extLst>
          </p:nvPr>
        </p:nvGraphicFramePr>
        <p:xfrm>
          <a:off x="560471" y="3984633"/>
          <a:ext cx="10785232" cy="2225040"/>
        </p:xfrm>
        <a:graphic>
          <a:graphicData uri="http://schemas.openxmlformats.org/drawingml/2006/table">
            <a:tbl>
              <a:tblPr firstRow="1" bandRow="1">
                <a:tableStyleId>{6E25E649-3F16-4E02-A733-19D2CDBF48F0}</a:tableStyleId>
              </a:tblPr>
              <a:tblGrid>
                <a:gridCol w="6947878">
                  <a:extLst>
                    <a:ext uri="{9D8B030D-6E8A-4147-A177-3AD203B41FA5}">
                      <a16:colId xmlns:a16="http://schemas.microsoft.com/office/drawing/2014/main" val="2438961029"/>
                    </a:ext>
                  </a:extLst>
                </a:gridCol>
                <a:gridCol w="3837354">
                  <a:extLst>
                    <a:ext uri="{9D8B030D-6E8A-4147-A177-3AD203B41FA5}">
                      <a16:colId xmlns:a16="http://schemas.microsoft.com/office/drawing/2014/main" val="1684777665"/>
                    </a:ext>
                  </a:extLst>
                </a:gridCol>
              </a:tblGrid>
              <a:tr h="370840">
                <a:tc>
                  <a:txBody>
                    <a:bodyPr/>
                    <a:lstStyle/>
                    <a:p>
                      <a:r>
                        <a:rPr lang="en-US" sz="1200" dirty="0"/>
                        <a:t>File</a:t>
                      </a:r>
                      <a:endParaRPr lang="en-ID" sz="1200" dirty="0"/>
                    </a:p>
                  </a:txBody>
                  <a:tcPr/>
                </a:tc>
                <a:tc>
                  <a:txBody>
                    <a:bodyPr/>
                    <a:lstStyle/>
                    <a:p>
                      <a:r>
                        <a:rPr lang="en-US" sz="1200"/>
                        <a:t>Description</a:t>
                      </a:r>
                      <a:endParaRPr lang="en-ID" sz="1200"/>
                    </a:p>
                  </a:txBody>
                  <a:tcPr/>
                </a:tc>
                <a:extLst>
                  <a:ext uri="{0D108BD9-81ED-4DB2-BD59-A6C34878D82A}">
                    <a16:rowId xmlns:a16="http://schemas.microsoft.com/office/drawing/2014/main" val="3240948611"/>
                  </a:ext>
                </a:extLst>
              </a:tr>
              <a:tr h="370840">
                <a:tc>
                  <a:txBody>
                    <a:bodyPr/>
                    <a:lstStyle/>
                    <a:p>
                      <a:r>
                        <a:rPr lang="en-ID" sz="1200"/>
                        <a:t>app-oas-x86-6.2-22-b416.f0e95f96ca9361cbeb09d16a8cb29a78adb86dc1.sqfs</a:t>
                      </a:r>
                    </a:p>
                  </a:txBody>
                  <a:tcPr/>
                </a:tc>
                <a:tc>
                  <a:txBody>
                    <a:bodyPr/>
                    <a:lstStyle/>
                    <a:p>
                      <a:r>
                        <a:rPr lang="en-US" sz="1200" b="0"/>
                        <a:t>GVOS package – installed on Core</a:t>
                      </a:r>
                      <a:endParaRPr lang="en-ID" sz="1200" b="0"/>
                    </a:p>
                  </a:txBody>
                  <a:tcPr/>
                </a:tc>
                <a:extLst>
                  <a:ext uri="{0D108BD9-81ED-4DB2-BD59-A6C34878D82A}">
                    <a16:rowId xmlns:a16="http://schemas.microsoft.com/office/drawing/2014/main" val="249540723"/>
                  </a:ext>
                </a:extLst>
              </a:tr>
              <a:tr h="370840">
                <a:tc>
                  <a:txBody>
                    <a:bodyPr/>
                    <a:lstStyle/>
                    <a:p>
                      <a:r>
                        <a:rPr lang="en-ID" sz="1200" dirty="0"/>
                        <a:t>app-oppro-x86-2.8-005-b383.05e8ac3431071c9a790fea11fd4c18c8b773d285.sqfs</a:t>
                      </a:r>
                    </a:p>
                  </a:txBody>
                  <a:tcPr/>
                </a:tc>
                <a:tc>
                  <a:txBody>
                    <a:bodyPr/>
                    <a:lstStyle/>
                    <a:p>
                      <a:r>
                        <a:rPr lang="en-US" sz="1200" b="0"/>
                        <a:t>JAMS package – installed on Core </a:t>
                      </a:r>
                      <a:endParaRPr lang="en-ID" sz="1200" b="0"/>
                    </a:p>
                  </a:txBody>
                  <a:tcPr/>
                </a:tc>
                <a:extLst>
                  <a:ext uri="{0D108BD9-81ED-4DB2-BD59-A6C34878D82A}">
                    <a16:rowId xmlns:a16="http://schemas.microsoft.com/office/drawing/2014/main" val="1130509638"/>
                  </a:ext>
                </a:extLst>
              </a:tr>
              <a:tr h="370840">
                <a:tc>
                  <a:txBody>
                    <a:bodyPr/>
                    <a:lstStyle/>
                    <a:p>
                      <a:r>
                        <a:rPr lang="en-ID" sz="1200"/>
                        <a:t>install</a:t>
                      </a:r>
                    </a:p>
                  </a:txBody>
                  <a:tcPr/>
                </a:tc>
                <a:tc>
                  <a:txBody>
                    <a:bodyPr/>
                    <a:lstStyle/>
                    <a:p>
                      <a:r>
                        <a:rPr lang="en-US" sz="1200" b="0"/>
                        <a:t>Install script for OTA update</a:t>
                      </a:r>
                      <a:endParaRPr lang="en-ID" sz="1200" b="0"/>
                    </a:p>
                  </a:txBody>
                  <a:tcPr/>
                </a:tc>
                <a:extLst>
                  <a:ext uri="{0D108BD9-81ED-4DB2-BD59-A6C34878D82A}">
                    <a16:rowId xmlns:a16="http://schemas.microsoft.com/office/drawing/2014/main" val="687584071"/>
                  </a:ext>
                </a:extLst>
              </a:tr>
              <a:tr h="370840">
                <a:tc>
                  <a:txBody>
                    <a:bodyPr/>
                    <a:lstStyle/>
                    <a:p>
                      <a:r>
                        <a:rPr lang="en-ID" sz="1200"/>
                        <a:t>app-webpanels_common-x86_1.0.5-b180.de1dc542daac030ef13a5bf7b756d0126ed91ac4.sqfs</a:t>
                      </a:r>
                    </a:p>
                  </a:txBody>
                  <a:tcPr/>
                </a:tc>
                <a:tc>
                  <a:txBody>
                    <a:bodyPr/>
                    <a:lstStyle/>
                    <a:p>
                      <a:r>
                        <a:rPr lang="en-US" sz="1200" b="0"/>
                        <a:t>Webpanels – installed on Core</a:t>
                      </a:r>
                      <a:endParaRPr lang="en-ID" sz="1200" b="0"/>
                    </a:p>
                  </a:txBody>
                  <a:tcPr/>
                </a:tc>
                <a:extLst>
                  <a:ext uri="{0D108BD9-81ED-4DB2-BD59-A6C34878D82A}">
                    <a16:rowId xmlns:a16="http://schemas.microsoft.com/office/drawing/2014/main" val="2755438243"/>
                  </a:ext>
                </a:extLst>
              </a:tr>
              <a:tr h="370840">
                <a:tc>
                  <a:txBody>
                    <a:bodyPr/>
                    <a:lstStyle/>
                    <a:p>
                      <a:r>
                        <a:rPr lang="en-ID" sz="1200"/>
                        <a:t>app-oppro-MASEP_all-v4.sqfs</a:t>
                      </a:r>
                    </a:p>
                  </a:txBody>
                  <a:tcPr/>
                </a:tc>
                <a:tc>
                  <a:txBody>
                    <a:bodyPr/>
                    <a:lstStyle/>
                    <a:p>
                      <a:r>
                        <a:rPr lang="en-ID" sz="1200" b="0"/>
                        <a:t>MASEP OPPro webpanel startup script for Screen</a:t>
                      </a:r>
                    </a:p>
                  </a:txBody>
                  <a:tcPr/>
                </a:tc>
                <a:extLst>
                  <a:ext uri="{0D108BD9-81ED-4DB2-BD59-A6C34878D82A}">
                    <a16:rowId xmlns:a16="http://schemas.microsoft.com/office/drawing/2014/main" val="3849340723"/>
                  </a:ext>
                </a:extLst>
              </a:tr>
            </a:tbl>
          </a:graphicData>
        </a:graphic>
      </p:graphicFrame>
      <p:graphicFrame>
        <p:nvGraphicFramePr>
          <p:cNvPr id="4" name="Table 12">
            <a:extLst>
              <a:ext uri="{FF2B5EF4-FFF2-40B4-BE49-F238E27FC236}">
                <a16:creationId xmlns:a16="http://schemas.microsoft.com/office/drawing/2014/main" id="{F350DDD2-EFD8-C8E2-465E-20A1ECCE4137}"/>
              </a:ext>
            </a:extLst>
          </p:cNvPr>
          <p:cNvGraphicFramePr>
            <a:graphicFrameLocks noGrp="1"/>
          </p:cNvGraphicFramePr>
          <p:nvPr>
            <p:extLst>
              <p:ext uri="{D42A27DB-BD31-4B8C-83A1-F6EECF244321}">
                <p14:modId xmlns:p14="http://schemas.microsoft.com/office/powerpoint/2010/main" val="1219481868"/>
              </p:ext>
            </p:extLst>
          </p:nvPr>
        </p:nvGraphicFramePr>
        <p:xfrm>
          <a:off x="625644" y="1840597"/>
          <a:ext cx="10769186" cy="548640"/>
        </p:xfrm>
        <a:graphic>
          <a:graphicData uri="http://schemas.openxmlformats.org/drawingml/2006/table">
            <a:tbl>
              <a:tblPr firstRow="1" bandRow="1">
                <a:tableStyleId>{6E25E649-3F16-4E02-A733-19D2CDBF48F0}</a:tableStyleId>
              </a:tblPr>
              <a:tblGrid>
                <a:gridCol w="1650328">
                  <a:extLst>
                    <a:ext uri="{9D8B030D-6E8A-4147-A177-3AD203B41FA5}">
                      <a16:colId xmlns:a16="http://schemas.microsoft.com/office/drawing/2014/main" val="679433175"/>
                    </a:ext>
                  </a:extLst>
                </a:gridCol>
                <a:gridCol w="9118858">
                  <a:extLst>
                    <a:ext uri="{9D8B030D-6E8A-4147-A177-3AD203B41FA5}">
                      <a16:colId xmlns:a16="http://schemas.microsoft.com/office/drawing/2014/main" val="793656744"/>
                    </a:ext>
                  </a:extLst>
                </a:gridCol>
              </a:tblGrid>
              <a:tr h="0">
                <a:tc>
                  <a:txBody>
                    <a:bodyPr/>
                    <a:lstStyle/>
                    <a:p>
                      <a:r>
                        <a:rPr lang="en-US" sz="1200"/>
                        <a:t>Mirror</a:t>
                      </a:r>
                      <a:endParaRPr lang="en-ID" sz="1200"/>
                    </a:p>
                  </a:txBody>
                  <a:tcPr/>
                </a:tc>
                <a:tc>
                  <a:txBody>
                    <a:bodyPr/>
                    <a:lstStyle/>
                    <a:p>
                      <a:r>
                        <a:rPr lang="en-US" sz="1200"/>
                        <a:t>URL</a:t>
                      </a:r>
                      <a:endParaRPr lang="en-ID" sz="1200"/>
                    </a:p>
                  </a:txBody>
                  <a:tcPr/>
                </a:tc>
                <a:extLst>
                  <a:ext uri="{0D108BD9-81ED-4DB2-BD59-A6C34878D82A}">
                    <a16:rowId xmlns:a16="http://schemas.microsoft.com/office/drawing/2014/main" val="300510000"/>
                  </a:ext>
                </a:extLst>
              </a:tr>
              <a:tr h="0">
                <a:tc>
                  <a:txBody>
                    <a:bodyPr/>
                    <a:lstStyle/>
                    <a:p>
                      <a:r>
                        <a:rPr lang="en-US" sz="1200"/>
                        <a:t>Brisbane</a:t>
                      </a:r>
                      <a:endParaRPr lang="en-ID" sz="1200"/>
                    </a:p>
                  </a:txBody>
                  <a:tcPr/>
                </a:tc>
                <a:tc>
                  <a:txBody>
                    <a:bodyPr/>
                    <a:lstStyle/>
                    <a:p>
                      <a:r>
                        <a:rPr lang="en-US" sz="1200" dirty="0">
                          <a:hlinkClick r:id="rId3"/>
                        </a:rPr>
                        <a:t>Index of /Releases/3.1/Products/001 (lgs-net.com)</a:t>
                      </a:r>
                      <a:endParaRPr lang="en-ID" sz="1200" dirty="0"/>
                    </a:p>
                  </a:txBody>
                  <a:tcPr/>
                </a:tc>
                <a:extLst>
                  <a:ext uri="{0D108BD9-81ED-4DB2-BD59-A6C34878D82A}">
                    <a16:rowId xmlns:a16="http://schemas.microsoft.com/office/drawing/2014/main" val="1236292978"/>
                  </a:ext>
                </a:extLst>
              </a:tr>
            </a:tbl>
          </a:graphicData>
        </a:graphic>
      </p:graphicFrame>
      <p:sp>
        <p:nvSpPr>
          <p:cNvPr id="6" name="TextBox 5">
            <a:extLst>
              <a:ext uri="{FF2B5EF4-FFF2-40B4-BE49-F238E27FC236}">
                <a16:creationId xmlns:a16="http://schemas.microsoft.com/office/drawing/2014/main" id="{8D6DE226-B23C-3573-856B-EAC48BE3DB43}"/>
              </a:ext>
            </a:extLst>
          </p:cNvPr>
          <p:cNvSpPr txBox="1"/>
          <p:nvPr/>
        </p:nvSpPr>
        <p:spPr>
          <a:xfrm>
            <a:off x="511344" y="2873621"/>
            <a:ext cx="10883486" cy="954107"/>
          </a:xfrm>
          <a:prstGeom prst="rect">
            <a:avLst/>
          </a:prstGeom>
          <a:noFill/>
        </p:spPr>
        <p:txBody>
          <a:bodyPr wrap="square">
            <a:spAutoFit/>
          </a:bodyPr>
          <a:lstStyle/>
          <a:p>
            <a:pPr algn="l"/>
            <a:r>
              <a:rPr lang="en-US" sz="1400" dirty="0">
                <a:solidFill>
                  <a:srgbClr val="172B4D"/>
                </a:solidFill>
                <a:latin typeface="+mn-lt"/>
              </a:rPr>
              <a:t>Artifact's locations for equipment:</a:t>
            </a:r>
          </a:p>
          <a:p>
            <a:pPr marL="285750" indent="-285750" algn="l">
              <a:buFont typeface="Arial" panose="020B0604020202020204" pitchFamily="34" charset="0"/>
              <a:buChar char="•"/>
            </a:pPr>
            <a:r>
              <a:rPr lang="en-US" sz="1400" dirty="0">
                <a:hlinkClick r:id="rId4"/>
              </a:rPr>
              <a:t>Index of /Releases/3.1/Products/001/corelp-x86/</a:t>
            </a:r>
            <a:r>
              <a:rPr lang="en-US" sz="1400" dirty="0" err="1">
                <a:hlinkClick r:id="rId4"/>
              </a:rPr>
              <a:t>sqfs_display</a:t>
            </a:r>
            <a:r>
              <a:rPr lang="en-US" sz="1400" dirty="0">
                <a:hlinkClick r:id="rId4"/>
              </a:rPr>
              <a:t> (lgs-net.com)</a:t>
            </a:r>
            <a:endParaRPr lang="en-US" sz="1400" dirty="0">
              <a:solidFill>
                <a:srgbClr val="172B4D"/>
              </a:solidFill>
              <a:latin typeface="+mn-lt"/>
            </a:endParaRPr>
          </a:p>
          <a:p>
            <a:pPr marL="285750" indent="-285750" algn="l">
              <a:buFont typeface="Arial" panose="020B0604020202020204" pitchFamily="34" charset="0"/>
              <a:buChar char="•"/>
            </a:pPr>
            <a:r>
              <a:rPr lang="en-US" sz="1400" dirty="0">
                <a:solidFill>
                  <a:srgbClr val="172B4D"/>
                </a:solidFill>
                <a:latin typeface="+mn-lt"/>
                <a:hlinkClick r:id="rId5"/>
              </a:rPr>
              <a:t>https://hexagonna.jfrog.io/ui/native/embedded_artifacts/app.sqfs%20on%20MASEP</a:t>
            </a:r>
            <a:endParaRPr lang="en-US" sz="1400" dirty="0">
              <a:solidFill>
                <a:srgbClr val="172B4D"/>
              </a:solidFill>
              <a:latin typeface="+mn-lt"/>
            </a:endParaRPr>
          </a:p>
          <a:p>
            <a:pPr algn="l"/>
            <a:endParaRPr lang="en-US" sz="1400" dirty="0">
              <a:solidFill>
                <a:srgbClr val="172B4D"/>
              </a:solidFill>
              <a:latin typeface="+mn-lt"/>
            </a:endParaRPr>
          </a:p>
        </p:txBody>
      </p:sp>
    </p:spTree>
    <p:extLst>
      <p:ext uri="{BB962C8B-B14F-4D97-AF65-F5344CB8AC3E}">
        <p14:creationId xmlns:p14="http://schemas.microsoft.com/office/powerpoint/2010/main" val="249340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USB Key Install</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dirty="0"/>
              <a:t>Software Installation: OP Pro 3.1-001</a:t>
            </a:r>
            <a:endParaRPr lang="en-ID" dirty="0"/>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663200"/>
            <a:ext cx="10972800" cy="4436264"/>
          </a:xfrm>
        </p:spPr>
        <p:txBody>
          <a:bodyPr/>
          <a:lstStyle/>
          <a:p>
            <a:pPr marL="0" indent="0">
              <a:buNone/>
            </a:pPr>
            <a:r>
              <a:rPr lang="en-US">
                <a:latin typeface="+mn-lt"/>
              </a:rPr>
              <a:t>Performed at site to flash/program the appropriate equipment to run Chromium Web Panel</a:t>
            </a:r>
          </a:p>
          <a:p>
            <a:endParaRPr lang="en-ID">
              <a:latin typeface="+mn-lt"/>
            </a:endParaRPr>
          </a:p>
          <a:p>
            <a:pPr marL="0" indent="0">
              <a:buNone/>
            </a:pPr>
            <a:r>
              <a:rPr lang="en-ID">
                <a:latin typeface="+mn-lt"/>
              </a:rPr>
              <a:t>Platform Files:</a:t>
            </a:r>
          </a:p>
          <a:p>
            <a:r>
              <a:rPr lang="en-ID">
                <a:latin typeface="+mn-lt"/>
              </a:rPr>
              <a:t>Mender Image (</a:t>
            </a:r>
            <a:r>
              <a:rPr lang="en-US" b="1" i="0">
                <a:solidFill>
                  <a:srgbClr val="172B4D"/>
                </a:solidFill>
                <a:effectLst/>
                <a:latin typeface="+mn-lt"/>
              </a:rPr>
              <a:t>masep-display-x900-3.3*.mender)</a:t>
            </a:r>
            <a:r>
              <a:rPr lang="en-ID">
                <a:latin typeface="+mn-lt"/>
              </a:rPr>
              <a:t> for field use: </a:t>
            </a:r>
            <a:r>
              <a:rPr lang="en-ID">
                <a:latin typeface="+mn-lt"/>
                <a:hlinkClick r:id="rId2"/>
              </a:rPr>
              <a:t>https://hexagonna.jfrog.io/ui/native/masep-artifacts/Releases/3.3.x/images-for-field-use</a:t>
            </a:r>
            <a:endParaRPr lang="en-ID">
              <a:latin typeface="+mn-lt"/>
            </a:endParaRPr>
          </a:p>
          <a:p>
            <a:r>
              <a:rPr lang="en-ID">
                <a:latin typeface="+mn-lt"/>
              </a:rPr>
              <a:t>32-bit Core (</a:t>
            </a:r>
            <a:r>
              <a:rPr lang="en-ID" b="1">
                <a:latin typeface="+mn-lt"/>
              </a:rPr>
              <a:t>base-installer_x86_slave_2.26.5*.sqfs</a:t>
            </a:r>
            <a:r>
              <a:rPr lang="en-ID">
                <a:latin typeface="+mn-lt"/>
              </a:rPr>
              <a:t>): </a:t>
            </a:r>
            <a:r>
              <a:rPr lang="en-ID">
                <a:latin typeface="+mn-lt"/>
                <a:hlinkClick r:id="rId3"/>
              </a:rPr>
              <a:t>https://hexagonna.jfrog.io/ui/native/embedded_artifacts/yocto_artifacts/releases/2.26.5/common-x86/installer</a:t>
            </a:r>
            <a:endParaRPr lang="en-ID">
              <a:latin typeface="+mn-lt"/>
            </a:endParaRPr>
          </a:p>
          <a:p>
            <a:endParaRPr lang="en-ID">
              <a:latin typeface="+mn-lt"/>
            </a:endParaRPr>
          </a:p>
          <a:p>
            <a:pPr marL="0" indent="0">
              <a:buNone/>
            </a:pPr>
            <a:r>
              <a:rPr lang="en-ID">
                <a:latin typeface="+mn-lt"/>
              </a:rPr>
              <a:t>Application Components:</a:t>
            </a:r>
          </a:p>
          <a:p>
            <a:pPr>
              <a:defRPr/>
            </a:pPr>
            <a:r>
              <a:rPr kumimoji="0" lang="en-ID" b="1" i="0" u="none" strike="noStrike" kern="1200" cap="none" spc="0" normalizeH="0" baseline="0" noProof="0">
                <a:ln>
                  <a:noFill/>
                </a:ln>
                <a:solidFill>
                  <a:srgbClr val="172B4D"/>
                </a:solidFill>
                <a:effectLst/>
                <a:uLnTx/>
                <a:uFillTx/>
                <a:latin typeface="+mn-lt"/>
                <a:ea typeface="+mn-ea"/>
                <a:cs typeface="Arial" panose="020B0604020202020204" pitchFamily="34" charset="0"/>
              </a:rPr>
              <a:t>D9S2-B screen (X900) - MASEP 64-bit:</a:t>
            </a:r>
            <a:endParaRPr kumimoji="0" lang="en-ID" b="0" i="0" u="none" strike="noStrike" kern="1200" cap="none" spc="0" normalizeH="0" baseline="0" noProof="0">
              <a:ln>
                <a:noFill/>
              </a:ln>
              <a:solidFill>
                <a:srgbClr val="172B4D"/>
              </a:solidFill>
              <a:effectLst/>
              <a:uLnTx/>
              <a:uFillTx/>
              <a:latin typeface="+mn-lt"/>
              <a:ea typeface="+mn-ea"/>
              <a:cs typeface="Arial" panose="020B0604020202020204" pitchFamily="34" charset="0"/>
            </a:endParaRPr>
          </a:p>
          <a:p>
            <a:pPr lvl="1">
              <a:defRPr/>
            </a:pPr>
            <a:r>
              <a:rPr kumimoji="0" lang="en-US" b="0" i="0" u="none" strike="noStrike" kern="1200" cap="none" spc="0" normalizeH="0" baseline="0" noProof="0">
                <a:ln>
                  <a:noFill/>
                </a:ln>
                <a:solidFill>
                  <a:srgbClr val="172B4D"/>
                </a:solidFill>
                <a:effectLst/>
                <a:uLnTx/>
                <a:uFillTx/>
                <a:latin typeface="+mn-lt"/>
                <a:ea typeface="+mn-ea"/>
                <a:cs typeface="Arial" panose="020B0604020202020204" pitchFamily="34" charset="0"/>
              </a:rPr>
              <a:t>OP Pro MASEP - </a:t>
            </a:r>
            <a:r>
              <a:rPr kumimoji="0" lang="en-US" b="0" i="0" u="none" strike="noStrike" kern="1200" cap="none" spc="0" normalizeH="0" baseline="0" noProof="0">
                <a:ln>
                  <a:noFill/>
                </a:ln>
                <a:solidFill>
                  <a:srgbClr val="172B4D"/>
                </a:solidFill>
                <a:effectLst/>
                <a:uLnTx/>
                <a:uFillTx/>
                <a:latin typeface="+mn-lt"/>
                <a:ea typeface="+mn-ea"/>
                <a:cs typeface="Arial" panose="020B0604020202020204" pitchFamily="34" charset="0"/>
                <a:hlinkClick r:id="rId4"/>
              </a:rPr>
              <a:t>app-oppro-MASEP_all_v4.sqfs</a:t>
            </a:r>
            <a:endParaRPr kumimoji="0" lang="en-ID" b="1" i="0" u="none" strike="noStrike" kern="1200" cap="none" spc="0" normalizeH="0" baseline="0" noProof="0">
              <a:ln>
                <a:noFill/>
              </a:ln>
              <a:solidFill>
                <a:srgbClr val="172B4D"/>
              </a:solidFill>
              <a:effectLst/>
              <a:uLnTx/>
              <a:uFillTx/>
              <a:latin typeface="+mn-lt"/>
              <a:ea typeface="+mn-ea"/>
              <a:cs typeface="Arial" panose="020B0604020202020204" pitchFamily="34" charset="0"/>
            </a:endParaRPr>
          </a:p>
          <a:p>
            <a:pPr>
              <a:defRPr/>
            </a:pPr>
            <a:r>
              <a:rPr kumimoji="0" lang="en-ID" b="1" i="0" u="none" strike="noStrike" kern="1200" cap="none" spc="0" normalizeH="0" baseline="0" noProof="0">
                <a:ln>
                  <a:noFill/>
                </a:ln>
                <a:solidFill>
                  <a:srgbClr val="172B4D"/>
                </a:solidFill>
                <a:effectLst/>
                <a:uLnTx/>
                <a:uFillTx/>
                <a:latin typeface="+mn-lt"/>
                <a:ea typeface="+mn-ea"/>
                <a:cs typeface="Arial" panose="020B0604020202020204" pitchFamily="34" charset="0"/>
              </a:rPr>
              <a:t>CoreL</a:t>
            </a:r>
            <a:r>
              <a:rPr lang="en-ID" b="1">
                <a:solidFill>
                  <a:srgbClr val="172B4D"/>
                </a:solidFill>
                <a:latin typeface="+mn-lt"/>
              </a:rPr>
              <a:t>P</a:t>
            </a:r>
            <a:r>
              <a:rPr kumimoji="0" lang="en-ID" b="1" i="0" u="none" strike="noStrike" kern="1200" cap="none" spc="0" normalizeH="0" baseline="0" noProof="0">
                <a:ln>
                  <a:noFill/>
                </a:ln>
                <a:solidFill>
                  <a:srgbClr val="172B4D"/>
                </a:solidFill>
                <a:effectLst/>
                <a:uLnTx/>
                <a:uFillTx/>
                <a:latin typeface="+mn-lt"/>
                <a:ea typeface="+mn-ea"/>
                <a:cs typeface="Arial" panose="020B0604020202020204" pitchFamily="34" charset="0"/>
              </a:rPr>
              <a:t> /CoreHP - ccpilot 32-bit:</a:t>
            </a:r>
            <a:endParaRPr kumimoji="0" lang="en-ID" b="0" i="0" u="none" strike="noStrike" kern="1200" cap="none" spc="0" normalizeH="0" baseline="0" noProof="0">
              <a:ln>
                <a:noFill/>
              </a:ln>
              <a:solidFill>
                <a:srgbClr val="172B4D"/>
              </a:solidFill>
              <a:effectLst/>
              <a:uLnTx/>
              <a:uFillTx/>
              <a:latin typeface="+mn-lt"/>
              <a:ea typeface="+mn-ea"/>
              <a:cs typeface="Arial" panose="020B0604020202020204" pitchFamily="34" charset="0"/>
            </a:endParaRPr>
          </a:p>
          <a:p>
            <a:pPr lvl="1">
              <a:defRPr/>
            </a:pPr>
            <a:r>
              <a:rPr kumimoji="0" lang="en-ID" b="0" i="0" u="none" strike="noStrike" kern="1200" cap="none" spc="0" normalizeH="0" baseline="0" noProof="0">
                <a:ln>
                  <a:noFill/>
                </a:ln>
                <a:solidFill>
                  <a:srgbClr val="172B4D"/>
                </a:solidFill>
                <a:effectLst/>
                <a:uLnTx/>
                <a:uFillTx/>
                <a:latin typeface="+mn-lt"/>
                <a:ea typeface="+mn-ea"/>
                <a:cs typeface="Arial" panose="020B0604020202020204" pitchFamily="34" charset="0"/>
              </a:rPr>
              <a:t>PlatformService - </a:t>
            </a:r>
            <a:r>
              <a:rPr kumimoji="0" lang="en-ID" b="1" i="1" u="none" strike="noStrike" kern="1200" cap="none" spc="0" normalizeH="0" baseline="0" noProof="0">
                <a:ln>
                  <a:noFill/>
                </a:ln>
                <a:solidFill>
                  <a:srgbClr val="172B4D"/>
                </a:solidFill>
                <a:effectLst/>
                <a:uLnTx/>
                <a:uFillTx/>
                <a:latin typeface="+mn-lt"/>
                <a:ea typeface="+mn-ea"/>
                <a:cs typeface="Arial" panose="020B0604020202020204" pitchFamily="34" charset="0"/>
              </a:rPr>
              <a:t>app-platform-services-core_i386</a:t>
            </a:r>
            <a:r>
              <a:rPr kumimoji="0" lang="en-ID" b="0" i="1" u="none" strike="noStrike" kern="1200" cap="none" spc="0" normalizeH="0" baseline="0" noProof="0">
                <a:ln>
                  <a:noFill/>
                </a:ln>
                <a:solidFill>
                  <a:srgbClr val="172B4D"/>
                </a:solidFill>
                <a:effectLst/>
                <a:uLnTx/>
                <a:uFillTx/>
                <a:latin typeface="+mn-lt"/>
                <a:ea typeface="+mn-ea"/>
                <a:cs typeface="Arial" panose="020B0604020202020204" pitchFamily="34" charset="0"/>
              </a:rPr>
              <a:t> </a:t>
            </a:r>
            <a:r>
              <a:rPr kumimoji="0" lang="en-ID" b="0" i="0" u="none" strike="noStrike" kern="1200" cap="none" spc="0" normalizeH="0" baseline="0" noProof="0">
                <a:ln>
                  <a:noFill/>
                </a:ln>
                <a:solidFill>
                  <a:srgbClr val="172B4D"/>
                </a:solidFill>
                <a:effectLst/>
                <a:uLnTx/>
                <a:uFillTx/>
                <a:latin typeface="+mn-lt"/>
                <a:ea typeface="+mn-ea"/>
                <a:cs typeface="Arial" panose="020B0604020202020204" pitchFamily="34" charset="0"/>
              </a:rPr>
              <a:t>extracted from </a:t>
            </a:r>
            <a:r>
              <a:rPr kumimoji="0" lang="en-ID" b="0" i="0" u="sng" strike="noStrike" kern="1200" cap="none" spc="0" normalizeH="0" baseline="0" noProof="0">
                <a:ln>
                  <a:noFill/>
                </a:ln>
                <a:solidFill>
                  <a:srgbClr val="0052CC"/>
                </a:solidFill>
                <a:effectLst/>
                <a:uLnTx/>
                <a:uFillTx/>
                <a:latin typeface="+mn-lt"/>
                <a:ea typeface="+mn-ea"/>
                <a:cs typeface="Arial" panose="020B0604020202020204" pitchFamily="34" charset="0"/>
                <a:hlinkClick r:id="rId5"/>
              </a:rPr>
              <a:t>usbkey-ccpilot_i386_2.26.5-88f0d98a-b5.zip</a:t>
            </a:r>
            <a:endParaRPr kumimoji="0" lang="en-ID" b="0" i="0" u="none" strike="noStrike" kern="1200" cap="none" spc="0" normalizeH="0" baseline="0" noProof="0">
              <a:ln>
                <a:noFill/>
              </a:ln>
              <a:solidFill>
                <a:srgbClr val="172B4D"/>
              </a:solidFill>
              <a:effectLst/>
              <a:uLnTx/>
              <a:uFillTx/>
              <a:latin typeface="+mn-lt"/>
              <a:ea typeface="+mn-ea"/>
              <a:cs typeface="Arial" panose="020B0604020202020204" pitchFamily="34" charset="0"/>
            </a:endParaRPr>
          </a:p>
          <a:p>
            <a:pPr lvl="1">
              <a:defRPr/>
            </a:pPr>
            <a:r>
              <a:rPr lang="en-ID">
                <a:latin typeface="+mn-lt"/>
              </a:rPr>
              <a:t>JAMS -   </a:t>
            </a:r>
            <a:r>
              <a:rPr lang="en-ID">
                <a:latin typeface="+mn-lt"/>
                <a:hlinkClick r:id="rId6"/>
              </a:rPr>
              <a:t>app-oppro-x86-3.1-001-b299.a7e4910fdc2b019d8fc00d031b1bd58a20111636.sqfs</a:t>
            </a:r>
            <a:endParaRPr lang="en-ID">
              <a:latin typeface="+mn-lt"/>
            </a:endParaRPr>
          </a:p>
          <a:p>
            <a:pPr lvl="1">
              <a:defRPr/>
            </a:pPr>
            <a:r>
              <a:rPr lang="en-ID">
                <a:latin typeface="+mn-lt"/>
              </a:rPr>
              <a:t>GVOS - </a:t>
            </a:r>
            <a:r>
              <a:rPr lang="en-ID" b="0" i="0">
                <a:effectLst/>
                <a:latin typeface="+mn-lt"/>
                <a:hlinkClick r:id="rId7"/>
              </a:rPr>
              <a:t>app-oas-x86-6.2-22-b416.f0e95f96ca9361cbeb09d16a8cb29a78adb86dc1.sqfs</a:t>
            </a:r>
            <a:endParaRPr lang="en-ID">
              <a:latin typeface="+mn-lt"/>
            </a:endParaRPr>
          </a:p>
          <a:p>
            <a:pPr lvl="1">
              <a:defRPr/>
            </a:pPr>
            <a:r>
              <a:rPr lang="en-ID">
                <a:latin typeface="+mn-lt"/>
              </a:rPr>
              <a:t>Webpanel - </a:t>
            </a:r>
            <a:r>
              <a:rPr lang="en-ID">
                <a:latin typeface="+mn-lt"/>
                <a:hlinkClick r:id="rId8"/>
              </a:rPr>
              <a:t>app-webpanels_common-x86_1.0.9-b194</a:t>
            </a:r>
            <a:endParaRPr kumimoji="0" lang="en-ID" b="0" i="0" u="none" strike="noStrike" kern="1200" cap="none" spc="0" normalizeH="0" baseline="0" noProof="0">
              <a:ln>
                <a:noFill/>
              </a:ln>
              <a:solidFill>
                <a:srgbClr val="172B4D"/>
              </a:solidFill>
              <a:effectLst/>
              <a:uLnTx/>
              <a:uFillTx/>
              <a:latin typeface="+mn-lt"/>
              <a:ea typeface="+mn-ea"/>
              <a:cs typeface="Arial" panose="020B0604020202020204" pitchFamily="34" charset="0"/>
            </a:endParaRPr>
          </a:p>
          <a:p>
            <a:pPr marL="231775" lvl="1" indent="0">
              <a:buNone/>
            </a:pPr>
            <a:endParaRPr lang="en-ID">
              <a:latin typeface="+mn-lt"/>
            </a:endParaRPr>
          </a:p>
        </p:txBody>
      </p:sp>
    </p:spTree>
    <p:extLst>
      <p:ext uri="{BB962C8B-B14F-4D97-AF65-F5344CB8AC3E}">
        <p14:creationId xmlns:p14="http://schemas.microsoft.com/office/powerpoint/2010/main" val="575337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USB Key Structure</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dirty="0"/>
              <a:t>Software Installation: 3.1-001</a:t>
            </a:r>
            <a:endParaRPr lang="en-ID" dirty="0"/>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663200"/>
            <a:ext cx="10972800" cy="3366000"/>
          </a:xfrm>
          <a:solidFill>
            <a:schemeClr val="bg1">
              <a:lumMod val="95000"/>
            </a:schemeClr>
          </a:solidFill>
        </p:spPr>
        <p:txBody>
          <a:bodyPr numCol="2"/>
          <a:lstStyle/>
          <a:p>
            <a:pPr marL="0" indent="0">
              <a:buNone/>
            </a:pPr>
            <a:r>
              <a:rPr lang="en-ID" sz="1400">
                <a:latin typeface="Courier New" panose="02070309020205020404" pitchFamily="49" charset="0"/>
                <a:cs typeface="Courier New" panose="02070309020205020404" pitchFamily="49" charset="0"/>
              </a:rPr>
              <a:t>/</a:t>
            </a:r>
          </a:p>
          <a:p>
            <a:pPr marL="0" indent="0">
              <a:buNone/>
            </a:pPr>
            <a:r>
              <a:rPr lang="en-ID" sz="1400">
                <a:latin typeface="Courier New" panose="02070309020205020404" pitchFamily="49" charset="0"/>
                <a:cs typeface="Courier New" panose="02070309020205020404" pitchFamily="49" charset="0"/>
              </a:rPr>
              <a:t>├── </a:t>
            </a:r>
            <a:r>
              <a:rPr lang="en-ID" sz="1400" b="1">
                <a:solidFill>
                  <a:srgbClr val="0070C0"/>
                </a:solidFill>
                <a:latin typeface="Courier New" panose="02070309020205020404" pitchFamily="49" charset="0"/>
                <a:cs typeface="Courier New" panose="02070309020205020404" pitchFamily="49" charset="0"/>
              </a:rPr>
              <a:t>apps/</a:t>
            </a:r>
          </a:p>
          <a:p>
            <a:pPr marL="0" indent="0">
              <a:buNone/>
            </a:pPr>
            <a:r>
              <a:rPr lang="en-ID" sz="1400">
                <a:latin typeface="Courier New" panose="02070309020205020404" pitchFamily="49" charset="0"/>
                <a:cs typeface="Courier New" panose="02070309020205020404" pitchFamily="49" charset="0"/>
              </a:rPr>
              <a:t>│   ├── app-oppro-x86-</a:t>
            </a:r>
            <a:r>
              <a:rPr lang="en-ID" sz="1400" b="1">
                <a:latin typeface="Courier New" panose="02070309020205020404" pitchFamily="49" charset="0"/>
                <a:cs typeface="Courier New" panose="02070309020205020404" pitchFamily="49" charset="0"/>
              </a:rPr>
              <a:t>3.1-000_013</a:t>
            </a:r>
            <a:r>
              <a:rPr lang="en-ID" sz="1400">
                <a:latin typeface="Courier New" panose="02070309020205020404" pitchFamily="49" charset="0"/>
                <a:cs typeface="Courier New" panose="02070309020205020404" pitchFamily="49" charset="0"/>
              </a:rPr>
              <a:t>-b339*.</a:t>
            </a:r>
            <a:r>
              <a:rPr lang="en-ID" sz="1400" err="1">
                <a:latin typeface="Courier New" panose="02070309020205020404" pitchFamily="49" charset="0"/>
                <a:cs typeface="Courier New" panose="02070309020205020404" pitchFamily="49" charset="0"/>
              </a:rPr>
              <a:t>sqfs</a:t>
            </a:r>
            <a:endParaRPr lang="en-ID" sz="1400">
              <a:latin typeface="Courier New" panose="02070309020205020404" pitchFamily="49" charset="0"/>
              <a:cs typeface="Courier New" panose="02070309020205020404" pitchFamily="49" charset="0"/>
            </a:endParaRPr>
          </a:p>
          <a:p>
            <a:pPr marL="0" indent="0">
              <a:buNone/>
            </a:pPr>
            <a:r>
              <a:rPr lang="en-ID" sz="1400">
                <a:latin typeface="Courier New" panose="02070309020205020404" pitchFamily="49" charset="0"/>
                <a:cs typeface="Courier New" panose="02070309020205020404" pitchFamily="49" charset="0"/>
              </a:rPr>
              <a:t>│   ├── </a:t>
            </a:r>
            <a:r>
              <a:rPr lang="en-ID" sz="1400" b="1">
                <a:latin typeface="Courier New" panose="02070309020205020404" pitchFamily="49" charset="0"/>
                <a:cs typeface="Courier New" panose="02070309020205020404" pitchFamily="49" charset="0"/>
              </a:rPr>
              <a:t>app-oas-x86-6.2-22*.</a:t>
            </a:r>
            <a:r>
              <a:rPr lang="en-ID" sz="1400" b="1" err="1">
                <a:latin typeface="Courier New" panose="02070309020205020404" pitchFamily="49" charset="0"/>
                <a:cs typeface="Courier New" panose="02070309020205020404" pitchFamily="49" charset="0"/>
              </a:rPr>
              <a:t>sqfs</a:t>
            </a:r>
            <a:endParaRPr lang="en-ID" sz="1400" b="1">
              <a:latin typeface="Courier New" panose="02070309020205020404" pitchFamily="49" charset="0"/>
              <a:cs typeface="Courier New" panose="02070309020205020404" pitchFamily="49" charset="0"/>
            </a:endParaRPr>
          </a:p>
          <a:p>
            <a:pPr marL="0" indent="0">
              <a:buNone/>
            </a:pPr>
            <a:r>
              <a:rPr lang="en-ID" sz="1400">
                <a:latin typeface="Courier New" panose="02070309020205020404" pitchFamily="49" charset="0"/>
                <a:cs typeface="Courier New" panose="02070309020205020404" pitchFamily="49" charset="0"/>
              </a:rPr>
              <a:t>│   ├── app-platform-services-core_i386_*.sqfs</a:t>
            </a:r>
          </a:p>
          <a:p>
            <a:pPr marL="0" indent="0">
              <a:buNone/>
            </a:pPr>
            <a:r>
              <a:rPr lang="en-ID" sz="1400">
                <a:latin typeface="Courier New" panose="02070309020205020404" pitchFamily="49" charset="0"/>
                <a:cs typeface="Courier New" panose="02070309020205020404" pitchFamily="49" charset="0"/>
              </a:rPr>
              <a:t>│   └── </a:t>
            </a:r>
            <a:r>
              <a:rPr lang="en-ID" sz="1400" b="1">
                <a:latin typeface="Courier New" panose="02070309020205020404" pitchFamily="49" charset="0"/>
                <a:cs typeface="Courier New" panose="02070309020205020404" pitchFamily="49" charset="0"/>
              </a:rPr>
              <a:t>app-webpanels_common-x86*.sqfs</a:t>
            </a:r>
          </a:p>
          <a:p>
            <a:pPr marL="0" indent="0">
              <a:buNone/>
            </a:pPr>
            <a:r>
              <a:rPr lang="en-ID" sz="1400">
                <a:latin typeface="Courier New" panose="02070309020205020404" pitchFamily="49" charset="0"/>
                <a:cs typeface="Courier New" panose="02070309020205020404" pitchFamily="49" charset="0"/>
              </a:rPr>
              <a:t>├── </a:t>
            </a:r>
            <a:r>
              <a:rPr lang="en-ID" sz="1400" b="1">
                <a:solidFill>
                  <a:srgbClr val="0070C0"/>
                </a:solidFill>
                <a:latin typeface="Courier New" panose="02070309020205020404" pitchFamily="49" charset="0"/>
                <a:cs typeface="Courier New" panose="02070309020205020404" pitchFamily="49" charset="0"/>
              </a:rPr>
              <a:t>apps-</a:t>
            </a:r>
            <a:r>
              <a:rPr lang="en-ID" sz="1400" b="1" err="1">
                <a:solidFill>
                  <a:srgbClr val="0070C0"/>
                </a:solidFill>
                <a:latin typeface="Courier New" panose="02070309020205020404" pitchFamily="49" charset="0"/>
                <a:cs typeface="Courier New" panose="02070309020205020404" pitchFamily="49" charset="0"/>
              </a:rPr>
              <a:t>allarch</a:t>
            </a:r>
            <a:r>
              <a:rPr lang="en-ID" sz="1400" b="1">
                <a:solidFill>
                  <a:srgbClr val="0070C0"/>
                </a:solidFill>
                <a:latin typeface="Courier New" panose="02070309020205020404" pitchFamily="49" charset="0"/>
                <a:cs typeface="Courier New" panose="02070309020205020404" pitchFamily="49" charset="0"/>
              </a:rPr>
              <a:t>/</a:t>
            </a:r>
          </a:p>
          <a:p>
            <a:pPr marL="0" indent="0">
              <a:buNone/>
            </a:pPr>
            <a:r>
              <a:rPr lang="en-ID" sz="1400">
                <a:latin typeface="Courier New" panose="02070309020205020404" pitchFamily="49" charset="0"/>
                <a:cs typeface="Courier New" panose="02070309020205020404" pitchFamily="49" charset="0"/>
              </a:rPr>
              <a:t>│   └── </a:t>
            </a:r>
            <a:r>
              <a:rPr lang="en-ID" sz="1400" b="1">
                <a:latin typeface="Courier New" panose="02070309020205020404" pitchFamily="49" charset="0"/>
                <a:cs typeface="Courier New" panose="02070309020205020404" pitchFamily="49" charset="0"/>
              </a:rPr>
              <a:t>app-oppro-MASEP_all_v4.sqfs</a:t>
            </a:r>
          </a:p>
          <a:p>
            <a:pPr marL="0" indent="0">
              <a:buNone/>
            </a:pPr>
            <a:r>
              <a:rPr lang="en-ID" sz="1400">
                <a:latin typeface="Courier New" panose="02070309020205020404" pitchFamily="49" charset="0"/>
                <a:cs typeface="Courier New" panose="02070309020205020404" pitchFamily="49" charset="0"/>
              </a:rPr>
              <a:t>├── base-installer_x86_slave_2.26.5-r1360.sqfs</a:t>
            </a:r>
          </a:p>
          <a:p>
            <a:pPr marL="0" indent="0">
              <a:buNone/>
            </a:pPr>
            <a:r>
              <a:rPr lang="en-ID" sz="1400">
                <a:latin typeface="Courier New" panose="02070309020205020404" pitchFamily="49" charset="0"/>
                <a:cs typeface="Courier New" panose="02070309020205020404" pitchFamily="49" charset="0"/>
              </a:rPr>
              <a:t>├── </a:t>
            </a:r>
            <a:r>
              <a:rPr lang="en-ID" sz="1400" b="1" err="1">
                <a:solidFill>
                  <a:srgbClr val="0070C0"/>
                </a:solidFill>
                <a:latin typeface="Courier New" panose="02070309020205020404" pitchFamily="49" charset="0"/>
                <a:cs typeface="Courier New" panose="02070309020205020404" pitchFamily="49" charset="0"/>
              </a:rPr>
              <a:t>hmcmd_config</a:t>
            </a:r>
            <a:r>
              <a:rPr lang="en-ID" sz="1400" b="1">
                <a:solidFill>
                  <a:srgbClr val="0070C0"/>
                </a:solidFill>
                <a:latin typeface="Courier New" panose="02070309020205020404" pitchFamily="49" charset="0"/>
                <a:cs typeface="Courier New" panose="02070309020205020404" pitchFamily="49" charset="0"/>
              </a:rPr>
              <a:t>/</a:t>
            </a:r>
          </a:p>
          <a:p>
            <a:pPr marL="0" indent="0">
              <a:buNone/>
            </a:pPr>
            <a:r>
              <a:rPr lang="en-ID" sz="1400">
                <a:latin typeface="Courier New" panose="02070309020205020404" pitchFamily="49" charset="0"/>
                <a:cs typeface="Courier New" panose="02070309020205020404" pitchFamily="49" charset="0"/>
              </a:rPr>
              <a:t>│   └── </a:t>
            </a:r>
            <a:r>
              <a:rPr lang="en-ID" sz="1400" i="1">
                <a:solidFill>
                  <a:srgbClr val="FF0000"/>
                </a:solidFill>
                <a:latin typeface="Courier New" panose="02070309020205020404" pitchFamily="49" charset="0"/>
                <a:cs typeface="Courier New" panose="02070309020205020404" pitchFamily="49" charset="0"/>
              </a:rPr>
              <a:t>&lt;equipment&gt;-</a:t>
            </a:r>
            <a:r>
              <a:rPr lang="en-ID" sz="1400" i="1" err="1">
                <a:solidFill>
                  <a:srgbClr val="FF0000"/>
                </a:solidFill>
                <a:latin typeface="Courier New" panose="02070309020205020404" pitchFamily="49" charset="0"/>
                <a:cs typeface="Courier New" panose="02070309020205020404" pitchFamily="49" charset="0"/>
              </a:rPr>
              <a:t>hmcmd.conf</a:t>
            </a:r>
            <a:endParaRPr lang="en-ID" sz="1400">
              <a:solidFill>
                <a:srgbClr val="FF0000"/>
              </a:solidFill>
              <a:latin typeface="Courier New" panose="02070309020205020404" pitchFamily="49" charset="0"/>
              <a:cs typeface="Courier New" panose="02070309020205020404" pitchFamily="49" charset="0"/>
            </a:endParaRPr>
          </a:p>
          <a:p>
            <a:pPr marL="0" indent="0">
              <a:buNone/>
            </a:pPr>
            <a:r>
              <a:rPr lang="en-ID" sz="1400">
                <a:latin typeface="Courier New" panose="02070309020205020404" pitchFamily="49" charset="0"/>
                <a:cs typeface="Courier New" panose="02070309020205020404" pitchFamily="49" charset="0"/>
              </a:rPr>
              <a:t>├── </a:t>
            </a:r>
            <a:r>
              <a:rPr lang="en-ID" sz="1400" b="1">
                <a:latin typeface="Courier New" panose="02070309020205020404" pitchFamily="49" charset="0"/>
                <a:cs typeface="Courier New" panose="02070309020205020404" pitchFamily="49" charset="0"/>
              </a:rPr>
              <a:t>masep-display-x900-*.mender</a:t>
            </a:r>
          </a:p>
          <a:p>
            <a:pPr marL="0" indent="0">
              <a:buNone/>
            </a:pPr>
            <a:r>
              <a:rPr lang="en-ID" sz="1400">
                <a:latin typeface="Courier New" panose="02070309020205020404" pitchFamily="49" charset="0"/>
                <a:cs typeface="Courier New" panose="02070309020205020404" pitchFamily="49" charset="0"/>
              </a:rPr>
              <a:t>└── </a:t>
            </a:r>
            <a:r>
              <a:rPr lang="en-ID" sz="1400" err="1">
                <a:latin typeface="Courier New" panose="02070309020205020404" pitchFamily="49" charset="0"/>
                <a:cs typeface="Courier New" panose="02070309020205020404" pitchFamily="49" charset="0"/>
              </a:rPr>
              <a:t>setup.sqfs</a:t>
            </a:r>
            <a:endParaRPr lang="en-ID" sz="140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AD23DD96-C158-EF32-7003-6A1A8952E9D4}"/>
              </a:ext>
            </a:extLst>
          </p:cNvPr>
          <p:cNvSpPr txBox="1"/>
          <p:nvPr/>
        </p:nvSpPr>
        <p:spPr>
          <a:xfrm>
            <a:off x="609601" y="5095227"/>
            <a:ext cx="10972800" cy="523220"/>
          </a:xfrm>
          <a:prstGeom prst="rect">
            <a:avLst/>
          </a:prstGeom>
          <a:noFill/>
        </p:spPr>
        <p:txBody>
          <a:bodyPr wrap="square">
            <a:spAutoFit/>
          </a:bodyPr>
          <a:lstStyle/>
          <a:p>
            <a:r>
              <a:rPr lang="en-ID" sz="1400" b="1" dirty="0"/>
              <a:t>Reference</a:t>
            </a:r>
          </a:p>
          <a:p>
            <a:pPr marL="285750" indent="-285750">
              <a:buFont typeface="Arial" panose="020B0604020202020204" pitchFamily="34" charset="0"/>
              <a:buChar char="•"/>
            </a:pPr>
            <a:r>
              <a:rPr lang="en-ID" sz="1400" dirty="0">
                <a:hlinkClick r:id="rId2"/>
              </a:rPr>
              <a:t>https://confluence.hexagonmining.com/display/PPC/Running+OP-Pro+v3.0+web+panels+on+MASEP+screen+with+32bit+Core+box</a:t>
            </a:r>
            <a:endParaRPr lang="en-ID" sz="1400" dirty="0"/>
          </a:p>
        </p:txBody>
      </p:sp>
    </p:spTree>
    <p:extLst>
      <p:ext uri="{BB962C8B-B14F-4D97-AF65-F5344CB8AC3E}">
        <p14:creationId xmlns:p14="http://schemas.microsoft.com/office/powerpoint/2010/main" val="140285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Preparing </a:t>
            </a:r>
            <a:r>
              <a:rPr lang="en-US" err="1"/>
              <a:t>hmcmd.conf</a:t>
            </a:r>
            <a:r>
              <a:rPr lang="en-US"/>
              <a:t> file (applications)</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dirty="0"/>
              <a:t>Software Installation: 3.1-001</a:t>
            </a:r>
            <a:endParaRPr lang="en-ID" dirty="0"/>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663200"/>
            <a:ext cx="10972800" cy="4174967"/>
          </a:xfrm>
        </p:spPr>
        <p:txBody>
          <a:bodyPr numCol="2"/>
          <a:lstStyle/>
          <a:p>
            <a:pPr marL="0" indent="0">
              <a:buNone/>
            </a:pPr>
            <a:r>
              <a:rPr lang="en-ID" sz="1100">
                <a:solidFill>
                  <a:srgbClr val="0070C0"/>
                </a:solidFill>
                <a:latin typeface="Courier New" panose="02070309020205020404" pitchFamily="49" charset="0"/>
                <a:cs typeface="Courier New" panose="02070309020205020404" pitchFamily="49" charset="0"/>
              </a:rPr>
              <a:t> "</a:t>
            </a:r>
            <a:r>
              <a:rPr lang="en-ID" sz="1100" b="1">
                <a:solidFill>
                  <a:srgbClr val="0070C0"/>
                </a:solidFill>
                <a:latin typeface="Courier New" panose="02070309020205020404" pitchFamily="49" charset="0"/>
                <a:cs typeface="Courier New" panose="02070309020205020404" pitchFamily="49" charset="0"/>
              </a:rPr>
              <a:t>applications</a:t>
            </a:r>
            <a:r>
              <a:rPr lang="en-ID" sz="1100">
                <a:solidFill>
                  <a:srgbClr val="0070C0"/>
                </a:solidFill>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"app": "platform-services-core",</a:t>
            </a:r>
          </a:p>
          <a:p>
            <a:pPr marL="0" indent="0">
              <a:buNone/>
            </a:pPr>
            <a:r>
              <a:rPr lang="en-ID" sz="1100">
                <a:latin typeface="Courier New" panose="02070309020205020404" pitchFamily="49" charset="0"/>
                <a:cs typeface="Courier New" panose="02070309020205020404" pitchFamily="49" charset="0"/>
              </a:rPr>
              <a:t>            "device": "</a:t>
            </a:r>
            <a:r>
              <a:rPr lang="en-ID" sz="1100" b="1">
                <a:latin typeface="Courier New" panose="02070309020205020404" pitchFamily="49" charset="0"/>
                <a:cs typeface="Courier New" panose="02070309020205020404" pitchFamily="49" charset="0"/>
              </a:rPr>
              <a:t>slave</a:t>
            </a:r>
            <a:r>
              <a:rPr lang="en-ID" sz="1100">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"enabled": "true",</a:t>
            </a:r>
          </a:p>
          <a:p>
            <a:pPr marL="0" indent="0">
              <a:buNone/>
            </a:pPr>
            <a:r>
              <a:rPr lang="en-ID" sz="1100">
                <a:latin typeface="Courier New" panose="02070309020205020404" pitchFamily="49" charset="0"/>
                <a:cs typeface="Courier New" panose="02070309020205020404" pitchFamily="49" charset="0"/>
              </a:rPr>
              <a:t>            "filename": "</a:t>
            </a:r>
            <a:r>
              <a:rPr lang="en-ID" sz="1100" b="1">
                <a:latin typeface="Courier New" panose="02070309020205020404" pitchFamily="49" charset="0"/>
                <a:cs typeface="Courier New" panose="02070309020205020404" pitchFamily="49" charset="0"/>
              </a:rPr>
              <a:t>app-platform-services-core_*.</a:t>
            </a:r>
            <a:r>
              <a:rPr lang="en-ID" sz="1100" b="1" err="1">
                <a:latin typeface="Courier New" panose="02070309020205020404" pitchFamily="49" charset="0"/>
                <a:cs typeface="Courier New" panose="02070309020205020404" pitchFamily="49" charset="0"/>
              </a:rPr>
              <a:t>sqfs</a:t>
            </a:r>
            <a:r>
              <a:rPr lang="en-ID" sz="1100">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"app": "jams-on-core",</a:t>
            </a:r>
          </a:p>
          <a:p>
            <a:pPr marL="0" indent="0">
              <a:buNone/>
            </a:pPr>
            <a:r>
              <a:rPr lang="en-ID" sz="1100">
                <a:latin typeface="Courier New" panose="02070309020205020404" pitchFamily="49" charset="0"/>
                <a:cs typeface="Courier New" panose="02070309020205020404" pitchFamily="49" charset="0"/>
              </a:rPr>
              <a:t>            "device": "</a:t>
            </a:r>
            <a:r>
              <a:rPr lang="en-ID" sz="1100" b="1">
                <a:latin typeface="Courier New" panose="02070309020205020404" pitchFamily="49" charset="0"/>
                <a:cs typeface="Courier New" panose="02070309020205020404" pitchFamily="49" charset="0"/>
              </a:rPr>
              <a:t>slave</a:t>
            </a:r>
            <a:r>
              <a:rPr lang="en-ID" sz="1100">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"enabled": "true",</a:t>
            </a:r>
          </a:p>
          <a:p>
            <a:pPr marL="0" indent="0">
              <a:buNone/>
            </a:pPr>
            <a:r>
              <a:rPr lang="en-ID" sz="1100">
                <a:latin typeface="Courier New" panose="02070309020205020404" pitchFamily="49" charset="0"/>
                <a:cs typeface="Courier New" panose="02070309020205020404" pitchFamily="49" charset="0"/>
              </a:rPr>
              <a:t>            "filename": "</a:t>
            </a:r>
            <a:r>
              <a:rPr lang="en-ID" sz="1100" b="1">
                <a:latin typeface="Courier New" panose="02070309020205020404" pitchFamily="49" charset="0"/>
                <a:cs typeface="Courier New" panose="02070309020205020404" pitchFamily="49" charset="0"/>
              </a:rPr>
              <a:t>app-oppro-x86*.</a:t>
            </a:r>
            <a:r>
              <a:rPr lang="en-ID" sz="1100" b="1" err="1">
                <a:latin typeface="Courier New" panose="02070309020205020404" pitchFamily="49" charset="0"/>
                <a:cs typeface="Courier New" panose="02070309020205020404" pitchFamily="49" charset="0"/>
              </a:rPr>
              <a:t>sqfs</a:t>
            </a:r>
            <a:r>
              <a:rPr lang="en-ID" sz="1100">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"app": "</a:t>
            </a:r>
            <a:r>
              <a:rPr lang="en-ID" sz="1100" err="1">
                <a:latin typeface="Courier New" panose="02070309020205020404" pitchFamily="49" charset="0"/>
                <a:cs typeface="Courier New" panose="02070309020205020404" pitchFamily="49" charset="0"/>
              </a:rPr>
              <a:t>gvos</a:t>
            </a:r>
            <a:r>
              <a:rPr lang="en-ID" sz="1100">
                <a:latin typeface="Courier New" panose="02070309020205020404" pitchFamily="49" charset="0"/>
                <a:cs typeface="Courier New" panose="02070309020205020404" pitchFamily="49" charset="0"/>
              </a:rPr>
              <a:t>-on-core",</a:t>
            </a:r>
          </a:p>
          <a:p>
            <a:pPr marL="0" indent="0">
              <a:buNone/>
            </a:pPr>
            <a:r>
              <a:rPr lang="en-ID" sz="1100">
                <a:latin typeface="Courier New" panose="02070309020205020404" pitchFamily="49" charset="0"/>
                <a:cs typeface="Courier New" panose="02070309020205020404" pitchFamily="49" charset="0"/>
              </a:rPr>
              <a:t>            "device": "</a:t>
            </a:r>
            <a:r>
              <a:rPr lang="en-ID" sz="1100" b="1">
                <a:latin typeface="Courier New" panose="02070309020205020404" pitchFamily="49" charset="0"/>
                <a:cs typeface="Courier New" panose="02070309020205020404" pitchFamily="49" charset="0"/>
              </a:rPr>
              <a:t>slave</a:t>
            </a:r>
            <a:r>
              <a:rPr lang="en-ID" sz="1100">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"enabled": "true",</a:t>
            </a:r>
          </a:p>
          <a:p>
            <a:pPr marL="0" indent="0">
              <a:buNone/>
            </a:pPr>
            <a:r>
              <a:rPr lang="en-ID" sz="1100">
                <a:latin typeface="Courier New" panose="02070309020205020404" pitchFamily="49" charset="0"/>
                <a:cs typeface="Courier New" panose="02070309020205020404" pitchFamily="49" charset="0"/>
              </a:rPr>
              <a:t>            "filename": "</a:t>
            </a:r>
            <a:r>
              <a:rPr lang="en-ID" sz="1100" b="1">
                <a:latin typeface="Courier New" panose="02070309020205020404" pitchFamily="49" charset="0"/>
                <a:cs typeface="Courier New" panose="02070309020205020404" pitchFamily="49" charset="0"/>
              </a:rPr>
              <a:t>app-oas-x86-*.</a:t>
            </a:r>
            <a:r>
              <a:rPr lang="en-ID" sz="1100" b="1" err="1">
                <a:latin typeface="Courier New" panose="02070309020205020404" pitchFamily="49" charset="0"/>
                <a:cs typeface="Courier New" panose="02070309020205020404" pitchFamily="49" charset="0"/>
              </a:rPr>
              <a:t>sqfs</a:t>
            </a:r>
            <a:r>
              <a:rPr lang="en-ID" sz="1100">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"app": "</a:t>
            </a:r>
            <a:r>
              <a:rPr lang="en-ID" sz="1100" err="1">
                <a:latin typeface="Courier New" panose="02070309020205020404" pitchFamily="49" charset="0"/>
                <a:cs typeface="Courier New" panose="02070309020205020404" pitchFamily="49" charset="0"/>
              </a:rPr>
              <a:t>webpanels</a:t>
            </a:r>
            <a:r>
              <a:rPr lang="en-ID" sz="1100">
                <a:latin typeface="Courier New" panose="02070309020205020404" pitchFamily="49" charset="0"/>
                <a:cs typeface="Courier New" panose="02070309020205020404" pitchFamily="49" charset="0"/>
              </a:rPr>
              <a:t>-core",</a:t>
            </a:r>
          </a:p>
          <a:p>
            <a:pPr marL="0" indent="0">
              <a:buNone/>
            </a:pPr>
            <a:r>
              <a:rPr lang="en-ID" sz="1100">
                <a:latin typeface="Courier New" panose="02070309020205020404" pitchFamily="49" charset="0"/>
                <a:cs typeface="Courier New" panose="02070309020205020404" pitchFamily="49" charset="0"/>
              </a:rPr>
              <a:t>            "enabled": "true",</a:t>
            </a:r>
          </a:p>
          <a:p>
            <a:pPr marL="0" indent="0">
              <a:buNone/>
            </a:pPr>
            <a:r>
              <a:rPr lang="en-ID" sz="1100">
                <a:latin typeface="Courier New" panose="02070309020205020404" pitchFamily="49" charset="0"/>
                <a:cs typeface="Courier New" panose="02070309020205020404" pitchFamily="49" charset="0"/>
              </a:rPr>
              <a:t>            "device": "</a:t>
            </a:r>
            <a:r>
              <a:rPr lang="en-ID" sz="1100" b="1">
                <a:latin typeface="Courier New" panose="02070309020205020404" pitchFamily="49" charset="0"/>
                <a:cs typeface="Courier New" panose="02070309020205020404" pitchFamily="49" charset="0"/>
              </a:rPr>
              <a:t>slave</a:t>
            </a:r>
            <a:r>
              <a:rPr lang="en-ID" sz="1100">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"filename": </a:t>
            </a:r>
            <a:r>
              <a:rPr lang="en-ID" sz="1100" b="1">
                <a:latin typeface="Courier New" panose="02070309020205020404" pitchFamily="49" charset="0"/>
                <a:cs typeface="Courier New" panose="02070309020205020404" pitchFamily="49" charset="0"/>
              </a:rPr>
              <a:t>"app-</a:t>
            </a:r>
            <a:r>
              <a:rPr lang="en-ID" sz="1100" b="1" err="1">
                <a:latin typeface="Courier New" panose="02070309020205020404" pitchFamily="49" charset="0"/>
                <a:cs typeface="Courier New" panose="02070309020205020404" pitchFamily="49" charset="0"/>
              </a:rPr>
              <a:t>webpanels</a:t>
            </a:r>
            <a:r>
              <a:rPr lang="en-ID" sz="1100" b="1">
                <a:latin typeface="Courier New" panose="02070309020205020404" pitchFamily="49" charset="0"/>
                <a:cs typeface="Courier New" panose="02070309020205020404" pitchFamily="49" charset="0"/>
              </a:rPr>
              <a:t>*.</a:t>
            </a:r>
            <a:r>
              <a:rPr lang="en-ID" sz="1100" b="1" err="1">
                <a:latin typeface="Courier New" panose="02070309020205020404" pitchFamily="49" charset="0"/>
                <a:cs typeface="Courier New" panose="02070309020205020404" pitchFamily="49" charset="0"/>
              </a:rPr>
              <a:t>sqfs</a:t>
            </a:r>
            <a:r>
              <a:rPr lang="en-ID" sz="1100" b="1">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"app": "</a:t>
            </a:r>
            <a:r>
              <a:rPr lang="en-ID" sz="1100" err="1">
                <a:latin typeface="Courier New" panose="02070309020205020404" pitchFamily="49" charset="0"/>
                <a:cs typeface="Courier New" panose="02070309020205020404" pitchFamily="49" charset="0"/>
              </a:rPr>
              <a:t>oppro</a:t>
            </a:r>
            <a:r>
              <a:rPr lang="en-ID" sz="1100">
                <a:latin typeface="Courier New" panose="02070309020205020404" pitchFamily="49" charset="0"/>
                <a:cs typeface="Courier New" panose="02070309020205020404" pitchFamily="49" charset="0"/>
              </a:rPr>
              <a:t>-display-MASEP",</a:t>
            </a:r>
          </a:p>
          <a:p>
            <a:pPr marL="0" indent="0">
              <a:buNone/>
            </a:pPr>
            <a:r>
              <a:rPr lang="en-ID" sz="1100">
                <a:latin typeface="Courier New" panose="02070309020205020404" pitchFamily="49" charset="0"/>
                <a:cs typeface="Courier New" panose="02070309020205020404" pitchFamily="49" charset="0"/>
              </a:rPr>
              <a:t>            "enabled": "true",</a:t>
            </a:r>
          </a:p>
          <a:p>
            <a:pPr marL="0" indent="0">
              <a:buNone/>
            </a:pPr>
            <a:r>
              <a:rPr lang="en-ID" sz="1100">
                <a:latin typeface="Courier New" panose="02070309020205020404" pitchFamily="49" charset="0"/>
                <a:cs typeface="Courier New" panose="02070309020205020404" pitchFamily="49" charset="0"/>
              </a:rPr>
              <a:t>            "device": "</a:t>
            </a:r>
            <a:r>
              <a:rPr lang="en-ID" sz="1100" b="1">
                <a:latin typeface="Courier New" panose="02070309020205020404" pitchFamily="49" charset="0"/>
                <a:cs typeface="Courier New" panose="02070309020205020404" pitchFamily="49" charset="0"/>
              </a:rPr>
              <a:t>master</a:t>
            </a:r>
            <a:r>
              <a:rPr lang="en-ID" sz="1100">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"filename": </a:t>
            </a:r>
            <a:r>
              <a:rPr lang="en-ID" sz="1100" b="1">
                <a:latin typeface="Courier New" panose="02070309020205020404" pitchFamily="49" charset="0"/>
                <a:cs typeface="Courier New" panose="02070309020205020404" pitchFamily="49" charset="0"/>
              </a:rPr>
              <a:t>"app-</a:t>
            </a:r>
            <a:r>
              <a:rPr lang="en-ID" sz="1100" b="1" err="1">
                <a:latin typeface="Courier New" panose="02070309020205020404" pitchFamily="49" charset="0"/>
                <a:cs typeface="Courier New" panose="02070309020205020404" pitchFamily="49" charset="0"/>
              </a:rPr>
              <a:t>oppro</a:t>
            </a:r>
            <a:r>
              <a:rPr lang="en-ID" sz="1100" b="1">
                <a:latin typeface="Courier New" panose="02070309020205020404" pitchFamily="49" charset="0"/>
                <a:cs typeface="Courier New" panose="02070309020205020404" pitchFamily="49" charset="0"/>
              </a:rPr>
              <a:t>-MASEP*.</a:t>
            </a:r>
            <a:r>
              <a:rPr lang="en-ID" sz="1100" b="1" err="1">
                <a:latin typeface="Courier New" panose="02070309020205020404" pitchFamily="49" charset="0"/>
                <a:cs typeface="Courier New" panose="02070309020205020404" pitchFamily="49" charset="0"/>
              </a:rPr>
              <a:t>sqfs</a:t>
            </a:r>
            <a:r>
              <a:rPr lang="en-ID" sz="1100" b="1">
                <a:latin typeface="Courier New" panose="02070309020205020404" pitchFamily="49" charset="0"/>
                <a:cs typeface="Courier New" panose="02070309020205020404" pitchFamily="49" charset="0"/>
              </a:rPr>
              <a:t>"</a:t>
            </a:r>
          </a:p>
          <a:p>
            <a:pPr marL="0" indent="0">
              <a:buNone/>
            </a:pPr>
            <a:r>
              <a:rPr lang="en-ID" sz="1100">
                <a:latin typeface="Courier New" panose="02070309020205020404" pitchFamily="49" charset="0"/>
                <a:cs typeface="Courier New" panose="02070309020205020404" pitchFamily="49" charset="0"/>
              </a:rPr>
              <a:t>        }</a:t>
            </a:r>
          </a:p>
          <a:p>
            <a:pPr marL="0" indent="0">
              <a:buNone/>
            </a:pPr>
            <a:r>
              <a:rPr lang="en-ID" sz="1100">
                <a:latin typeface="Courier New" panose="02070309020205020404" pitchFamily="49" charset="0"/>
                <a:cs typeface="Courier New" panose="02070309020205020404" pitchFamily="49" charset="0"/>
              </a:rPr>
              <a:t>    ],</a:t>
            </a:r>
          </a:p>
        </p:txBody>
      </p:sp>
      <p:sp>
        <p:nvSpPr>
          <p:cNvPr id="5" name="TextBox 4">
            <a:extLst>
              <a:ext uri="{FF2B5EF4-FFF2-40B4-BE49-F238E27FC236}">
                <a16:creationId xmlns:a16="http://schemas.microsoft.com/office/drawing/2014/main" id="{3B84E7AE-FDBE-4C8B-8B78-0A366D7E10B1}"/>
              </a:ext>
            </a:extLst>
          </p:cNvPr>
          <p:cNvSpPr txBox="1"/>
          <p:nvPr/>
        </p:nvSpPr>
        <p:spPr>
          <a:xfrm>
            <a:off x="746760" y="6032956"/>
            <a:ext cx="9364394" cy="430887"/>
          </a:xfrm>
          <a:prstGeom prst="rect">
            <a:avLst/>
          </a:prstGeom>
          <a:noFill/>
        </p:spPr>
        <p:txBody>
          <a:bodyPr wrap="square">
            <a:spAutoFit/>
          </a:bodyPr>
          <a:lstStyle/>
          <a:p>
            <a:r>
              <a:rPr lang="en-ID" sz="1100"/>
              <a:t>For “global configs” and “components” section, the reference is similar with 2.8-005</a:t>
            </a:r>
          </a:p>
          <a:p>
            <a:r>
              <a:rPr lang="en-ID" sz="1100"/>
              <a:t>*) </a:t>
            </a:r>
            <a:r>
              <a:rPr lang="en-ID" sz="1100" b="1"/>
              <a:t>bold</a:t>
            </a:r>
            <a:r>
              <a:rPr lang="en-ID" sz="1100"/>
              <a:t>: keep entries as is</a:t>
            </a:r>
          </a:p>
        </p:txBody>
      </p:sp>
    </p:spTree>
    <p:extLst>
      <p:ext uri="{BB962C8B-B14F-4D97-AF65-F5344CB8AC3E}">
        <p14:creationId xmlns:p14="http://schemas.microsoft.com/office/powerpoint/2010/main" val="13900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1716C2D-BF7D-305A-E25B-5F377DB28A7B}"/>
              </a:ext>
            </a:extLst>
          </p:cNvPr>
          <p:cNvSpPr>
            <a:spLocks noGrp="1"/>
          </p:cNvSpPr>
          <p:nvPr>
            <p:ph type="body" sz="quarter" idx="13"/>
          </p:nvPr>
        </p:nvSpPr>
        <p:spPr/>
        <p:txBody>
          <a:bodyPr/>
          <a:lstStyle/>
          <a:p>
            <a:r>
              <a:rPr lang="en-AU" dirty="0"/>
              <a:t>Nathan George</a:t>
            </a:r>
          </a:p>
          <a:p>
            <a:r>
              <a:rPr lang="en-AU" dirty="0"/>
              <a:t>Product Manager – OP Pro</a:t>
            </a:r>
          </a:p>
        </p:txBody>
      </p:sp>
      <p:sp>
        <p:nvSpPr>
          <p:cNvPr id="4" name="Text Placeholder 3">
            <a:extLst>
              <a:ext uri="{FF2B5EF4-FFF2-40B4-BE49-F238E27FC236}">
                <a16:creationId xmlns:a16="http://schemas.microsoft.com/office/drawing/2014/main" id="{B146A21C-5B9D-9AB8-687B-B742AFF3D6A8}"/>
              </a:ext>
            </a:extLst>
          </p:cNvPr>
          <p:cNvSpPr>
            <a:spLocks noGrp="1"/>
          </p:cNvSpPr>
          <p:nvPr>
            <p:ph type="body" sz="quarter" idx="11"/>
          </p:nvPr>
        </p:nvSpPr>
        <p:spPr/>
        <p:txBody>
          <a:bodyPr/>
          <a:lstStyle/>
          <a:p>
            <a:r>
              <a:rPr lang="en-AU"/>
              <a:t>Overview</a:t>
            </a:r>
          </a:p>
        </p:txBody>
      </p:sp>
    </p:spTree>
    <p:extLst>
      <p:ext uri="{BB962C8B-B14F-4D97-AF65-F5344CB8AC3E}">
        <p14:creationId xmlns:p14="http://schemas.microsoft.com/office/powerpoint/2010/main" val="2050377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USB Installation Step</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dirty="0"/>
              <a:t>Software Installation: OP Pro 3.1-001</a:t>
            </a:r>
            <a:endParaRPr lang="en-ID" dirty="0"/>
          </a:p>
        </p:txBody>
      </p:sp>
      <p:sp>
        <p:nvSpPr>
          <p:cNvPr id="7" name="TextBox 6">
            <a:extLst>
              <a:ext uri="{FF2B5EF4-FFF2-40B4-BE49-F238E27FC236}">
                <a16:creationId xmlns:a16="http://schemas.microsoft.com/office/drawing/2014/main" id="{A1340922-3C87-411C-8BD2-1AE112FDDAC8}"/>
              </a:ext>
            </a:extLst>
          </p:cNvPr>
          <p:cNvSpPr txBox="1"/>
          <p:nvPr/>
        </p:nvSpPr>
        <p:spPr>
          <a:xfrm>
            <a:off x="609600" y="5753618"/>
            <a:ext cx="10824307" cy="523220"/>
          </a:xfrm>
          <a:prstGeom prst="rect">
            <a:avLst/>
          </a:prstGeom>
          <a:noFill/>
        </p:spPr>
        <p:txBody>
          <a:bodyPr wrap="square">
            <a:spAutoFit/>
          </a:bodyPr>
          <a:lstStyle/>
          <a:p>
            <a:r>
              <a:rPr lang="en-ID" sz="1400" b="1"/>
              <a:t>Reference</a:t>
            </a:r>
          </a:p>
          <a:p>
            <a:pPr marL="171450" indent="-171450">
              <a:buFont typeface="Arial" panose="020B0604020202020204" pitchFamily="34" charset="0"/>
              <a:buChar char="•"/>
            </a:pPr>
            <a:r>
              <a:rPr lang="en-ID" sz="1400"/>
              <a:t>Sample Setup Preparation and Recording: </a:t>
            </a:r>
            <a:r>
              <a:rPr lang="en-ID" sz="1400">
                <a:hlinkClick r:id="rId2"/>
              </a:rPr>
              <a:t>https://confluence.hexagonmining.com/pages/viewpage.action?pageId=281890534</a:t>
            </a:r>
            <a:endParaRPr lang="en-ID" sz="1400"/>
          </a:p>
        </p:txBody>
      </p:sp>
      <p:graphicFrame>
        <p:nvGraphicFramePr>
          <p:cNvPr id="9" name="Table 9">
            <a:extLst>
              <a:ext uri="{FF2B5EF4-FFF2-40B4-BE49-F238E27FC236}">
                <a16:creationId xmlns:a16="http://schemas.microsoft.com/office/drawing/2014/main" id="{85646C8C-BF78-3215-2950-3FCDA1EBF73A}"/>
              </a:ext>
            </a:extLst>
          </p:cNvPr>
          <p:cNvGraphicFramePr>
            <a:graphicFrameLocks noGrp="1"/>
          </p:cNvGraphicFramePr>
          <p:nvPr>
            <p:extLst>
              <p:ext uri="{D42A27DB-BD31-4B8C-83A1-F6EECF244321}">
                <p14:modId xmlns:p14="http://schemas.microsoft.com/office/powerpoint/2010/main" val="1610078515"/>
              </p:ext>
            </p:extLst>
          </p:nvPr>
        </p:nvGraphicFramePr>
        <p:xfrm>
          <a:off x="609600" y="1558499"/>
          <a:ext cx="10824308" cy="4191262"/>
        </p:xfrm>
        <a:graphic>
          <a:graphicData uri="http://schemas.openxmlformats.org/drawingml/2006/table">
            <a:tbl>
              <a:tblPr firstRow="1" bandRow="1">
                <a:tableStyleId>{6E25E649-3F16-4E02-A733-19D2CDBF48F0}</a:tableStyleId>
              </a:tblPr>
              <a:tblGrid>
                <a:gridCol w="6695209">
                  <a:extLst>
                    <a:ext uri="{9D8B030D-6E8A-4147-A177-3AD203B41FA5}">
                      <a16:colId xmlns:a16="http://schemas.microsoft.com/office/drawing/2014/main" val="415312560"/>
                    </a:ext>
                  </a:extLst>
                </a:gridCol>
                <a:gridCol w="4129099">
                  <a:extLst>
                    <a:ext uri="{9D8B030D-6E8A-4147-A177-3AD203B41FA5}">
                      <a16:colId xmlns:a16="http://schemas.microsoft.com/office/drawing/2014/main" val="2439202650"/>
                    </a:ext>
                  </a:extLst>
                </a:gridCol>
              </a:tblGrid>
              <a:tr h="307767">
                <a:tc>
                  <a:txBody>
                    <a:bodyPr/>
                    <a:lstStyle/>
                    <a:p>
                      <a:r>
                        <a:rPr lang="en-US" sz="1200"/>
                        <a:t>Installation Sequence</a:t>
                      </a:r>
                      <a:endParaRPr lang="en-ID" sz="1200"/>
                    </a:p>
                  </a:txBody>
                  <a:tcPr/>
                </a:tc>
                <a:tc>
                  <a:txBody>
                    <a:bodyPr/>
                    <a:lstStyle/>
                    <a:p>
                      <a:r>
                        <a:rPr lang="en-US" sz="1200"/>
                        <a:t>Notes</a:t>
                      </a:r>
                      <a:endParaRPr lang="en-ID" sz="1200"/>
                    </a:p>
                  </a:txBody>
                  <a:tcPr/>
                </a:tc>
                <a:extLst>
                  <a:ext uri="{0D108BD9-81ED-4DB2-BD59-A6C34878D82A}">
                    <a16:rowId xmlns:a16="http://schemas.microsoft.com/office/drawing/2014/main" val="2971135088"/>
                  </a:ext>
                </a:extLst>
              </a:tr>
              <a:tr h="311203">
                <a:tc>
                  <a:txBody>
                    <a:bodyPr/>
                    <a:lstStyle/>
                    <a:p>
                      <a:pPr algn="l" fontAlgn="t">
                        <a:lnSpc>
                          <a:spcPct val="100000"/>
                        </a:lnSpc>
                      </a:pPr>
                      <a:r>
                        <a:rPr lang="en-US" sz="1200" b="0"/>
                        <a:t>Plug the USB key for equipment flashing</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719548643"/>
                  </a:ext>
                </a:extLst>
              </a:tr>
              <a:tr h="311203">
                <a:tc>
                  <a:txBody>
                    <a:bodyPr/>
                    <a:lstStyle/>
                    <a:p>
                      <a:pPr algn="l" fontAlgn="t"/>
                      <a:r>
                        <a:rPr lang="en-US" sz="1200" b="0"/>
                        <a:t>System Menu: Loading Equipment Selection Screen</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1520268017"/>
                  </a:ext>
                </a:extLst>
              </a:tr>
              <a:tr h="311203">
                <a:tc>
                  <a:txBody>
                    <a:bodyPr/>
                    <a:lstStyle/>
                    <a:p>
                      <a:pPr algn="l" fontAlgn="t"/>
                      <a:r>
                        <a:rPr lang="en-US" sz="1200" b="0"/>
                        <a:t>System Menu: Select an Equipment and load its information</a:t>
                      </a:r>
                    </a:p>
                  </a:txBody>
                  <a:tcPr marL="67502" marR="67502" marT="47251" marB="47251"/>
                </a:tc>
                <a:tc>
                  <a:txBody>
                    <a:bodyPr/>
                    <a:lstStyle/>
                    <a:p>
                      <a:pPr algn="l" fontAlgn="t"/>
                      <a:r>
                        <a:rPr lang="en-US" sz="1200" b="0"/>
                        <a:t>Select equipment from the list, and then confirm</a:t>
                      </a:r>
                      <a:endParaRPr lang="en-ID" sz="1200" b="0"/>
                    </a:p>
                  </a:txBody>
                  <a:tcPr marL="67502" marR="67502" marT="47251" marB="47251"/>
                </a:tc>
                <a:extLst>
                  <a:ext uri="{0D108BD9-81ED-4DB2-BD59-A6C34878D82A}">
                    <a16:rowId xmlns:a16="http://schemas.microsoft.com/office/drawing/2014/main" val="2660230716"/>
                  </a:ext>
                </a:extLst>
              </a:tr>
              <a:tr h="311203">
                <a:tc>
                  <a:txBody>
                    <a:bodyPr/>
                    <a:lstStyle/>
                    <a:p>
                      <a:pPr algn="l" fontAlgn="t"/>
                      <a:r>
                        <a:rPr lang="en-ID" sz="1200" b="0"/>
                        <a:t>Setting up Installation</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3717586763"/>
                  </a:ext>
                </a:extLst>
              </a:tr>
              <a:tr h="311203">
                <a:tc>
                  <a:txBody>
                    <a:bodyPr/>
                    <a:lstStyle/>
                    <a:p>
                      <a:pPr algn="l" fontAlgn="t"/>
                      <a:r>
                        <a:rPr lang="en-US" sz="1200" b="0"/>
                        <a:t>Installation Progress: DISPLAY_9 Prepare</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2466491719"/>
                  </a:ext>
                </a:extLst>
              </a:tr>
              <a:tr h="311203">
                <a:tc>
                  <a:txBody>
                    <a:bodyPr/>
                    <a:lstStyle/>
                    <a:p>
                      <a:pPr algn="l" fontAlgn="t"/>
                      <a:r>
                        <a:rPr lang="en-ID" sz="1200" b="0"/>
                        <a:t>Installation Progress: DISPLAY_9 OS Update</a:t>
                      </a:r>
                    </a:p>
                  </a:txBody>
                  <a:tcPr marL="67502" marR="67502" marT="47251" marB="47251"/>
                </a:tc>
                <a:tc>
                  <a:txBody>
                    <a:bodyPr/>
                    <a:lstStyle/>
                    <a:p>
                      <a:pPr algn="l" fontAlgn="t">
                        <a:buFont typeface="Arial" panose="020B0604020202020204" pitchFamily="34" charset="0"/>
                        <a:buNone/>
                      </a:pPr>
                      <a:r>
                        <a:rPr lang="en-ID" sz="1200" b="0"/>
                        <a:t>Screen rebooted</a:t>
                      </a:r>
                    </a:p>
                  </a:txBody>
                  <a:tcPr marL="67502" marR="67502" marT="47251" marB="47251"/>
                </a:tc>
                <a:extLst>
                  <a:ext uri="{0D108BD9-81ED-4DB2-BD59-A6C34878D82A}">
                    <a16:rowId xmlns:a16="http://schemas.microsoft.com/office/drawing/2014/main" val="2511188211"/>
                  </a:ext>
                </a:extLst>
              </a:tr>
              <a:tr h="311203">
                <a:tc>
                  <a:txBody>
                    <a:bodyPr/>
                    <a:lstStyle/>
                    <a:p>
                      <a:pPr algn="l" fontAlgn="t"/>
                      <a:r>
                        <a:rPr lang="en-US" sz="1200" b="0"/>
                        <a:t>Installation Progress: DISPLAY_9 Apps Update</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4055998487"/>
                  </a:ext>
                </a:extLst>
              </a:tr>
              <a:tr h="311203">
                <a:tc>
                  <a:txBody>
                    <a:bodyPr/>
                    <a:lstStyle/>
                    <a:p>
                      <a:pPr algn="l" fontAlgn="t"/>
                      <a:r>
                        <a:rPr lang="en-ID" sz="1200" b="0"/>
                        <a:t>Installation Progress: DISPLAY_9 Reconfigure</a:t>
                      </a:r>
                    </a:p>
                  </a:txBody>
                  <a:tcPr marL="67502" marR="67502" marT="47251" marB="47251"/>
                </a:tc>
                <a:tc>
                  <a:txBody>
                    <a:bodyPr/>
                    <a:lstStyle/>
                    <a:p>
                      <a:pPr algn="l" fontAlgn="t">
                        <a:buFont typeface="Arial" panose="020B0604020202020204" pitchFamily="34" charset="0"/>
                        <a:buNone/>
                      </a:pPr>
                      <a:r>
                        <a:rPr lang="en-ID" sz="1200" b="0"/>
                        <a:t>Screen rebooted</a:t>
                      </a:r>
                    </a:p>
                  </a:txBody>
                  <a:tcPr marL="67502" marR="67502" marT="47251" marB="47251"/>
                </a:tc>
                <a:extLst>
                  <a:ext uri="{0D108BD9-81ED-4DB2-BD59-A6C34878D82A}">
                    <a16:rowId xmlns:a16="http://schemas.microsoft.com/office/drawing/2014/main" val="568752882"/>
                  </a:ext>
                </a:extLst>
              </a:tr>
              <a:tr h="311203">
                <a:tc>
                  <a:txBody>
                    <a:bodyPr/>
                    <a:lstStyle/>
                    <a:p>
                      <a:pPr algn="l" fontAlgn="t"/>
                      <a:r>
                        <a:rPr lang="en-ID" sz="1200" b="0"/>
                        <a:t>BaseCore OS Update</a:t>
                      </a:r>
                    </a:p>
                  </a:txBody>
                  <a:tcPr marL="67502" marR="67502" marT="47251" marB="47251"/>
                </a:tc>
                <a:tc>
                  <a:txBody>
                    <a:bodyPr/>
                    <a:lstStyle/>
                    <a:p>
                      <a:pPr algn="l" fontAlgn="t">
                        <a:buFont typeface="Arial" panose="020B0604020202020204" pitchFamily="34" charset="0"/>
                        <a:buNone/>
                      </a:pPr>
                      <a:r>
                        <a:rPr lang="en-ID" sz="1200" b="0"/>
                        <a:t>Core rebooted</a:t>
                      </a:r>
                    </a:p>
                  </a:txBody>
                  <a:tcPr marL="67502" marR="67502" marT="47251" marB="47251"/>
                </a:tc>
                <a:extLst>
                  <a:ext uri="{0D108BD9-81ED-4DB2-BD59-A6C34878D82A}">
                    <a16:rowId xmlns:a16="http://schemas.microsoft.com/office/drawing/2014/main" val="4284863933"/>
                  </a:ext>
                </a:extLst>
              </a:tr>
              <a:tr h="311203">
                <a:tc>
                  <a:txBody>
                    <a:bodyPr/>
                    <a:lstStyle/>
                    <a:p>
                      <a:pPr algn="l" fontAlgn="t"/>
                      <a:r>
                        <a:rPr lang="en-ID" sz="1200" b="0"/>
                        <a:t>BaseCore Apps Update</a:t>
                      </a:r>
                    </a:p>
                  </a:txBody>
                  <a:tcPr marL="67502" marR="67502" marT="47251" marB="47251"/>
                </a:tc>
                <a:tc>
                  <a:txBody>
                    <a:bodyPr/>
                    <a:lstStyle/>
                    <a:p>
                      <a:pPr algn="l" fontAlgn="t"/>
                      <a:endParaRPr lang="en-ID" sz="1200" b="0"/>
                    </a:p>
                  </a:txBody>
                  <a:tcPr marL="67502" marR="67502" marT="47251" marB="47251"/>
                </a:tc>
                <a:extLst>
                  <a:ext uri="{0D108BD9-81ED-4DB2-BD59-A6C34878D82A}">
                    <a16:rowId xmlns:a16="http://schemas.microsoft.com/office/drawing/2014/main" val="4094892740"/>
                  </a:ext>
                </a:extLst>
              </a:tr>
              <a:tr h="311203">
                <a:tc>
                  <a:txBody>
                    <a:bodyPr/>
                    <a:lstStyle/>
                    <a:p>
                      <a:pPr algn="l" fontAlgn="t"/>
                      <a:r>
                        <a:rPr lang="en-ID" sz="1200" b="0"/>
                        <a:t>BaseCore Reconfigure</a:t>
                      </a:r>
                    </a:p>
                  </a:txBody>
                  <a:tcPr marL="67502" marR="67502" marT="47251" marB="47251"/>
                </a:tc>
                <a:tc>
                  <a:txBody>
                    <a:bodyPr/>
                    <a:lstStyle/>
                    <a:p>
                      <a:endParaRPr lang="en-ID" sz="1200" b="0"/>
                    </a:p>
                  </a:txBody>
                  <a:tcPr marL="64802" marR="64802" marT="32401" marB="32401"/>
                </a:tc>
                <a:extLst>
                  <a:ext uri="{0D108BD9-81ED-4DB2-BD59-A6C34878D82A}">
                    <a16:rowId xmlns:a16="http://schemas.microsoft.com/office/drawing/2014/main" val="4017125025"/>
                  </a:ext>
                </a:extLst>
              </a:tr>
              <a:tr h="311203">
                <a:tc>
                  <a:txBody>
                    <a:bodyPr/>
                    <a:lstStyle/>
                    <a:p>
                      <a:pPr algn="l" fontAlgn="t"/>
                      <a:r>
                        <a:rPr lang="en-US" sz="1200" b="1"/>
                        <a:t>Web Panel: Connecting to the HTTP server, application server, </a:t>
                      </a:r>
                      <a:r>
                        <a:rPr lang="en-ID" sz="1200" b="1" i="0" kern="1200">
                          <a:solidFill>
                            <a:schemeClr val="dk1"/>
                          </a:solidFill>
                          <a:effectLst/>
                          <a:latin typeface="+mn-lt"/>
                          <a:ea typeface="+mn-ea"/>
                          <a:cs typeface="+mn-cs"/>
                        </a:rPr>
                        <a:t>Loading the database schema, model data ..</a:t>
                      </a:r>
                      <a:endParaRPr lang="en-ID" sz="1200" b="1"/>
                    </a:p>
                  </a:txBody>
                  <a:tcPr marL="67502" marR="67502" marT="47251" marB="47251"/>
                </a:tc>
                <a:tc>
                  <a:txBody>
                    <a:bodyPr/>
                    <a:lstStyle/>
                    <a:p>
                      <a:endParaRPr lang="en-ID" sz="1200" b="0"/>
                    </a:p>
                  </a:txBody>
                  <a:tcPr marL="64802" marR="64802" marT="32401" marB="32401"/>
                </a:tc>
                <a:extLst>
                  <a:ext uri="{0D108BD9-81ED-4DB2-BD59-A6C34878D82A}">
                    <a16:rowId xmlns:a16="http://schemas.microsoft.com/office/drawing/2014/main" val="3893754809"/>
                  </a:ext>
                </a:extLst>
              </a:tr>
            </a:tbl>
          </a:graphicData>
        </a:graphic>
      </p:graphicFrame>
    </p:spTree>
    <p:extLst>
      <p:ext uri="{BB962C8B-B14F-4D97-AF65-F5344CB8AC3E}">
        <p14:creationId xmlns:p14="http://schemas.microsoft.com/office/powerpoint/2010/main" val="2213574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Ruby Panel on MASEP Screen</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Application OTA Update</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494692"/>
            <a:ext cx="10972800" cy="4897316"/>
          </a:xfrm>
        </p:spPr>
        <p:txBody>
          <a:bodyPr/>
          <a:lstStyle/>
          <a:p>
            <a:pPr marL="0" indent="0">
              <a:buNone/>
            </a:pPr>
            <a:r>
              <a:rPr lang="en-US" sz="1200" b="1">
                <a:latin typeface="+mn-lt"/>
              </a:rPr>
              <a:t>Link: </a:t>
            </a:r>
            <a:r>
              <a:rPr lang="en-US" sz="1200" b="0" i="0">
                <a:solidFill>
                  <a:srgbClr val="172B4D"/>
                </a:solidFill>
                <a:effectLst/>
                <a:latin typeface="+mn-lt"/>
                <a:hlinkClick r:id="rId2"/>
              </a:rPr>
              <a:t>Over The Air - OTA. How to install on OP Pro 2.8-005.</a:t>
            </a:r>
            <a:endParaRPr lang="en-US" sz="1200">
              <a:latin typeface="+mn-lt"/>
            </a:endParaRPr>
          </a:p>
          <a:p>
            <a:pPr marL="0" indent="0">
              <a:buNone/>
            </a:pPr>
            <a:endParaRPr lang="en-US" sz="1200"/>
          </a:p>
          <a:p>
            <a:pPr marL="0" indent="0">
              <a:buNone/>
            </a:pPr>
            <a:r>
              <a:rPr lang="en-US" sz="1200"/>
              <a:t>The OTA update relies on /opt/Jigsaw/Services/jams-</a:t>
            </a:r>
            <a:r>
              <a:rPr lang="en-US" sz="1200" err="1"/>
              <a:t>owrt</a:t>
            </a:r>
            <a:r>
              <a:rPr lang="en-US" sz="1200"/>
              <a:t>-update script in Core box. This is only suitable for updating app-*.sqfs file (not platform files).</a:t>
            </a:r>
          </a:p>
          <a:p>
            <a:pPr marL="0" indent="0">
              <a:buNone/>
            </a:pPr>
            <a:endParaRPr lang="en-US" sz="1200"/>
          </a:p>
          <a:p>
            <a:pPr marL="0" indent="0">
              <a:buNone/>
            </a:pPr>
            <a:r>
              <a:rPr lang="en-US" sz="1200"/>
              <a:t>File structure to be prepared on server, example: </a:t>
            </a:r>
          </a:p>
          <a:p>
            <a:pPr marL="450850" lvl="2" indent="0">
              <a:buNone/>
            </a:pPr>
            <a:r>
              <a:rPr lang="en-US" sz="1000">
                <a:latin typeface="Courier New" panose="02070309020205020404" pitchFamily="49" charset="0"/>
                <a:cs typeface="Courier New" panose="02070309020205020404" pitchFamily="49" charset="0"/>
              </a:rPr>
              <a:t>/opt/Jigsaw/Releases/common-x86</a:t>
            </a:r>
          </a:p>
          <a:p>
            <a:pPr marL="450850" lvl="2" indent="0">
              <a:buNone/>
            </a:pPr>
            <a:r>
              <a:rPr lang="en-US" sz="1000">
                <a:latin typeface="Courier New" panose="02070309020205020404" pitchFamily="49" charset="0"/>
                <a:cs typeface="Courier New" panose="02070309020205020404" pitchFamily="49" charset="0"/>
              </a:rPr>
              <a:t>└── 2.8-005.001</a:t>
            </a:r>
          </a:p>
          <a:p>
            <a:pPr marL="450850" lvl="2" indent="0">
              <a:buNone/>
            </a:pPr>
            <a:r>
              <a:rPr lang="en-US" sz="1000">
                <a:latin typeface="Courier New" panose="02070309020205020404" pitchFamily="49" charset="0"/>
                <a:cs typeface="Courier New" panose="02070309020205020404" pitchFamily="49" charset="0"/>
              </a:rPr>
              <a:t>    └── </a:t>
            </a:r>
            <a:r>
              <a:rPr lang="en-US" sz="1000" err="1">
                <a:latin typeface="Courier New" panose="02070309020205020404" pitchFamily="49" charset="0"/>
                <a:cs typeface="Courier New" panose="02070309020205020404" pitchFamily="49" charset="0"/>
              </a:rPr>
              <a:t>sqfs</a:t>
            </a:r>
            <a:endParaRPr lang="en-US" sz="1000">
              <a:latin typeface="Courier New" panose="02070309020205020404" pitchFamily="49" charset="0"/>
              <a:cs typeface="Courier New" panose="02070309020205020404" pitchFamily="49" charset="0"/>
            </a:endParaRPr>
          </a:p>
          <a:p>
            <a:pPr marL="450850" lvl="2" indent="0">
              <a:buNone/>
            </a:pPr>
            <a:r>
              <a:rPr lang="en-US" sz="1000">
                <a:latin typeface="Courier New" panose="02070309020205020404" pitchFamily="49" charset="0"/>
                <a:cs typeface="Courier New" panose="02070309020205020404" pitchFamily="49" charset="0"/>
              </a:rPr>
              <a:t>        ├── app-jspanel-all-2.8-005_*.</a:t>
            </a:r>
            <a:r>
              <a:rPr lang="en-US" sz="1000" err="1">
                <a:latin typeface="Courier New" panose="02070309020205020404" pitchFamily="49" charset="0"/>
                <a:cs typeface="Courier New" panose="02070309020205020404" pitchFamily="49" charset="0"/>
              </a:rPr>
              <a:t>sqfs</a:t>
            </a:r>
            <a:endParaRPr lang="en-US" sz="1000">
              <a:latin typeface="Courier New" panose="02070309020205020404" pitchFamily="49" charset="0"/>
              <a:cs typeface="Courier New" panose="02070309020205020404" pitchFamily="49" charset="0"/>
            </a:endParaRPr>
          </a:p>
          <a:p>
            <a:pPr marL="450850" lvl="2" indent="0">
              <a:buNone/>
            </a:pPr>
            <a:r>
              <a:rPr lang="en-US" sz="1000">
                <a:latin typeface="Courier New" panose="02070309020205020404" pitchFamily="49" charset="0"/>
                <a:cs typeface="Courier New" panose="02070309020205020404" pitchFamily="49" charset="0"/>
              </a:rPr>
              <a:t>        ├── app-oppro-x86-2.8-005_*.</a:t>
            </a:r>
            <a:r>
              <a:rPr lang="en-US" sz="1000" err="1">
                <a:latin typeface="Courier New" panose="02070309020205020404" pitchFamily="49" charset="0"/>
                <a:cs typeface="Courier New" panose="02070309020205020404" pitchFamily="49" charset="0"/>
              </a:rPr>
              <a:t>sqfs</a:t>
            </a:r>
            <a:endParaRPr lang="en-US" sz="1000">
              <a:latin typeface="Courier New" panose="02070309020205020404" pitchFamily="49" charset="0"/>
              <a:cs typeface="Courier New" panose="02070309020205020404" pitchFamily="49" charset="0"/>
            </a:endParaRPr>
          </a:p>
          <a:p>
            <a:pPr marL="450850" lvl="2" indent="0">
              <a:buNone/>
            </a:pPr>
            <a:r>
              <a:rPr lang="en-US" sz="1000">
                <a:latin typeface="Courier New" panose="02070309020205020404" pitchFamily="49" charset="0"/>
                <a:cs typeface="Courier New" panose="02070309020205020404" pitchFamily="49" charset="0"/>
              </a:rPr>
              <a:t>        └── install</a:t>
            </a:r>
          </a:p>
          <a:p>
            <a:pPr marL="0" indent="0">
              <a:buNone/>
            </a:pPr>
            <a:endParaRPr lang="en-US" sz="1200"/>
          </a:p>
          <a:p>
            <a:pPr marL="0" indent="0">
              <a:buNone/>
            </a:pPr>
            <a:r>
              <a:rPr lang="en-US" sz="1200" b="1"/>
              <a:t>Procedure</a:t>
            </a:r>
            <a:r>
              <a:rPr lang="en-US" sz="1200"/>
              <a:t> (refer to MOPS-26156):</a:t>
            </a:r>
          </a:p>
          <a:p>
            <a:r>
              <a:rPr lang="en-US" sz="1200"/>
              <a:t>Download </a:t>
            </a:r>
            <a:r>
              <a:rPr lang="en-US" sz="1200" err="1"/>
              <a:t>sqfs</a:t>
            </a:r>
            <a:r>
              <a:rPr lang="en-US" sz="1200"/>
              <a:t> and install files from </a:t>
            </a:r>
            <a:r>
              <a:rPr lang="en-US" sz="1200">
                <a:hlinkClick r:id="rId3"/>
              </a:rPr>
              <a:t>http://abri-hydra.lgs-net.com:81/Releases/2.8/Products/005/common-x86/2.8-005/</a:t>
            </a:r>
            <a:endParaRPr lang="en-US" sz="1200"/>
          </a:p>
          <a:p>
            <a:r>
              <a:rPr lang="en-US" sz="1200"/>
              <a:t>Create new </a:t>
            </a:r>
            <a:r>
              <a:rPr lang="en-US" sz="1200" i="1"/>
              <a:t>&lt;version&gt;</a:t>
            </a:r>
            <a:r>
              <a:rPr lang="en-US" sz="1200"/>
              <a:t> folder under /opt/Jigsaw/Releases</a:t>
            </a:r>
            <a:r>
              <a:rPr lang="en-US" sz="1200" b="1"/>
              <a:t>/common-x86</a:t>
            </a:r>
            <a:r>
              <a:rPr lang="en-US" sz="1200"/>
              <a:t>/</a:t>
            </a:r>
          </a:p>
          <a:p>
            <a:r>
              <a:rPr lang="en-US" sz="1200"/>
              <a:t>Create </a:t>
            </a:r>
            <a:r>
              <a:rPr lang="en-US" sz="1200" err="1"/>
              <a:t>sqfs</a:t>
            </a:r>
            <a:r>
              <a:rPr lang="en-US" sz="1200"/>
              <a:t> folder inside the new </a:t>
            </a:r>
            <a:r>
              <a:rPr lang="en-US" sz="1200" i="1"/>
              <a:t>&lt;version&gt;</a:t>
            </a:r>
            <a:r>
              <a:rPr lang="en-US" sz="1200"/>
              <a:t> folder</a:t>
            </a:r>
          </a:p>
          <a:p>
            <a:r>
              <a:rPr lang="en-US" sz="1200"/>
              <a:t>Copy the files: </a:t>
            </a:r>
            <a:r>
              <a:rPr lang="en-US" sz="1200" i="1"/>
              <a:t>app-</a:t>
            </a:r>
            <a:r>
              <a:rPr lang="en-US" sz="1200" i="1" err="1"/>
              <a:t>jspanel</a:t>
            </a:r>
            <a:r>
              <a:rPr lang="en-US" sz="1200" i="1"/>
              <a:t>*.</a:t>
            </a:r>
            <a:r>
              <a:rPr lang="en-US" sz="1200" i="1" err="1"/>
              <a:t>sqfs</a:t>
            </a:r>
            <a:r>
              <a:rPr lang="en-US" sz="1200" i="1"/>
              <a:t>, app-</a:t>
            </a:r>
            <a:r>
              <a:rPr lang="en-US" sz="1200" i="1" err="1"/>
              <a:t>oppro</a:t>
            </a:r>
            <a:r>
              <a:rPr lang="en-US" sz="1200" i="1"/>
              <a:t>-*.</a:t>
            </a:r>
            <a:r>
              <a:rPr lang="en-US" sz="1200" i="1" err="1"/>
              <a:t>sqfs</a:t>
            </a:r>
            <a:r>
              <a:rPr lang="en-US" sz="1200" i="1"/>
              <a:t>, install</a:t>
            </a:r>
          </a:p>
          <a:p>
            <a:r>
              <a:rPr lang="en-US" sz="1200"/>
              <a:t>Update ‘sofware</a:t>
            </a:r>
            <a:r>
              <a:rPr lang="en-US" sz="1200" err="1"/>
              <a:t>_</a:t>
            </a:r>
            <a:r>
              <a:rPr lang="en-US" sz="1200"/>
              <a:t>version’ of given equipment in OP Pro Manager Device view to the new version.</a:t>
            </a:r>
          </a:p>
          <a:p>
            <a:pPr marL="0" indent="0">
              <a:buNone/>
            </a:pPr>
            <a:endParaRPr lang="en-US" sz="1200"/>
          </a:p>
          <a:p>
            <a:pPr marL="0" indent="0">
              <a:buNone/>
            </a:pPr>
            <a:r>
              <a:rPr lang="en-US" sz="1200" b="1"/>
              <a:t>Log file:</a:t>
            </a:r>
          </a:p>
          <a:p>
            <a:r>
              <a:rPr lang="en-US" sz="1200"/>
              <a:t>Server (unchanged): /var/log/rsyncd.log</a:t>
            </a:r>
          </a:p>
          <a:p>
            <a:r>
              <a:rPr lang="en-US" sz="1200"/>
              <a:t>Onboard (Core box): /opt/Jigsaw/Logs/jams.install.log</a:t>
            </a:r>
            <a:endParaRPr lang="en-ID" sz="1200"/>
          </a:p>
        </p:txBody>
      </p:sp>
    </p:spTree>
    <p:extLst>
      <p:ext uri="{BB962C8B-B14F-4D97-AF65-F5344CB8AC3E}">
        <p14:creationId xmlns:p14="http://schemas.microsoft.com/office/powerpoint/2010/main" val="1074795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Web Panel on MASEP Screen</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Application OTA Update</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493215"/>
            <a:ext cx="10972800" cy="4755185"/>
          </a:xfrm>
        </p:spPr>
        <p:txBody>
          <a:bodyPr/>
          <a:lstStyle/>
          <a:p>
            <a:pPr marL="0" indent="0" algn="l">
              <a:buNone/>
            </a:pPr>
            <a:r>
              <a:rPr lang="en-US" sz="1200" b="1" dirty="0">
                <a:latin typeface="+mn-lt"/>
              </a:rPr>
              <a:t>Link</a:t>
            </a:r>
            <a:r>
              <a:rPr lang="en-US" sz="1200" dirty="0">
                <a:latin typeface="+mn-lt"/>
              </a:rPr>
              <a:t>: </a:t>
            </a:r>
            <a:r>
              <a:rPr lang="en-US" sz="1200" b="0" i="0" dirty="0">
                <a:solidFill>
                  <a:srgbClr val="172B4D"/>
                </a:solidFill>
                <a:effectLst/>
                <a:latin typeface="+mn-lt"/>
                <a:hlinkClick r:id="rId2"/>
              </a:rPr>
              <a:t>Over The Air - OTA. How to install on OP Pro 3.0-002-012 and 3.1.</a:t>
            </a:r>
            <a:endParaRPr lang="en-US" sz="1200" b="0" i="0" dirty="0">
              <a:solidFill>
                <a:srgbClr val="172B4D"/>
              </a:solidFill>
              <a:effectLst/>
              <a:latin typeface="+mn-lt"/>
            </a:endParaRPr>
          </a:p>
          <a:p>
            <a:pPr marL="0" indent="0">
              <a:buNone/>
            </a:pPr>
            <a:endParaRPr lang="en-US" sz="1200" dirty="0"/>
          </a:p>
          <a:p>
            <a:pPr marL="0" indent="0">
              <a:buNone/>
            </a:pPr>
            <a:r>
              <a:rPr lang="en-US" sz="1200" dirty="0"/>
              <a:t>The OTA update relies on /</a:t>
            </a:r>
            <a:r>
              <a:rPr lang="en-US" sz="1200" dirty="0" err="1"/>
              <a:t>sbin</a:t>
            </a:r>
            <a:r>
              <a:rPr lang="en-US" sz="1200" dirty="0"/>
              <a:t>/</a:t>
            </a:r>
            <a:r>
              <a:rPr lang="en-US" sz="1200" dirty="0" err="1"/>
              <a:t>owrt</a:t>
            </a:r>
            <a:r>
              <a:rPr lang="en-US" sz="1200" dirty="0"/>
              <a:t>-update script in Core box. . This is only suitable for updating app-*.</a:t>
            </a:r>
            <a:r>
              <a:rPr lang="en-US" sz="1200" dirty="0" err="1"/>
              <a:t>sqfs</a:t>
            </a:r>
            <a:r>
              <a:rPr lang="en-US" sz="1200" dirty="0"/>
              <a:t> file (not platform files).</a:t>
            </a:r>
          </a:p>
          <a:p>
            <a:pPr marL="0" indent="0">
              <a:buNone/>
            </a:pPr>
            <a:endParaRPr lang="en-US" sz="1200" dirty="0"/>
          </a:p>
          <a:p>
            <a:pPr marL="0" indent="0">
              <a:buNone/>
            </a:pPr>
            <a:r>
              <a:rPr lang="en-US" sz="1200" dirty="0"/>
              <a:t>File structure to be prepared on server: </a:t>
            </a:r>
          </a:p>
          <a:p>
            <a:pPr marL="450850" lvl="2" indent="0">
              <a:buNone/>
            </a:pPr>
            <a:r>
              <a:rPr lang="en-US" sz="1000" dirty="0">
                <a:latin typeface="Courier New" panose="02070309020205020404" pitchFamily="49" charset="0"/>
                <a:cs typeface="Courier New" panose="02070309020205020404" pitchFamily="49" charset="0"/>
              </a:rPr>
              <a:t>/opt/Jigsaw/Releases/corelp-x86</a:t>
            </a:r>
          </a:p>
          <a:p>
            <a:pPr marL="450850" lvl="2" indent="0">
              <a:buNone/>
            </a:pPr>
            <a:r>
              <a:rPr lang="en-US" sz="1000" dirty="0">
                <a:latin typeface="Courier New" panose="02070309020205020404" pitchFamily="49" charset="0"/>
                <a:cs typeface="Courier New" panose="02070309020205020404" pitchFamily="49" charset="0"/>
              </a:rPr>
              <a:t>└── 3.1-001</a:t>
            </a:r>
          </a:p>
          <a:p>
            <a:pPr marL="450850" lvl="2" indent="0">
              <a:buNone/>
            </a:pP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sqfs_core</a:t>
            </a:r>
            <a:endParaRPr lang="en-US" sz="1000" dirty="0">
              <a:latin typeface="Courier New" panose="02070309020205020404" pitchFamily="49" charset="0"/>
              <a:cs typeface="Courier New" panose="02070309020205020404" pitchFamily="49" charset="0"/>
            </a:endParaRPr>
          </a:p>
          <a:p>
            <a:pPr marL="450850" lvl="2" indent="0">
              <a:buNone/>
            </a:pPr>
            <a:r>
              <a:rPr lang="en-US" sz="1000" dirty="0">
                <a:latin typeface="Courier New" panose="02070309020205020404" pitchFamily="49" charset="0"/>
                <a:cs typeface="Courier New" panose="02070309020205020404" pitchFamily="49" charset="0"/>
              </a:rPr>
              <a:t>        ├── app-oas-x86-6.2-22*.</a:t>
            </a:r>
            <a:r>
              <a:rPr lang="en-US" sz="1000" dirty="0" err="1">
                <a:latin typeface="Courier New" panose="02070309020205020404" pitchFamily="49" charset="0"/>
                <a:cs typeface="Courier New" panose="02070309020205020404" pitchFamily="49" charset="0"/>
              </a:rPr>
              <a:t>sqfs</a:t>
            </a:r>
            <a:endParaRPr lang="en-US" sz="1000" dirty="0">
              <a:latin typeface="Courier New" panose="02070309020205020404" pitchFamily="49" charset="0"/>
              <a:cs typeface="Courier New" panose="02070309020205020404" pitchFamily="49" charset="0"/>
            </a:endParaRPr>
          </a:p>
          <a:p>
            <a:pPr marL="450850" lvl="2" indent="0">
              <a:buNone/>
            </a:pPr>
            <a:r>
              <a:rPr lang="en-US" sz="1000" dirty="0">
                <a:latin typeface="Courier New" panose="02070309020205020404" pitchFamily="49" charset="0"/>
                <a:cs typeface="Courier New" panose="02070309020205020404" pitchFamily="49" charset="0"/>
              </a:rPr>
              <a:t>        ├── app-oppro-x86-3.1-001-*.</a:t>
            </a:r>
            <a:r>
              <a:rPr lang="en-US" sz="1000" dirty="0" err="1">
                <a:latin typeface="Courier New" panose="02070309020205020404" pitchFamily="49" charset="0"/>
                <a:cs typeface="Courier New" panose="02070309020205020404" pitchFamily="49" charset="0"/>
              </a:rPr>
              <a:t>sqfs</a:t>
            </a:r>
            <a:endParaRPr lang="en-US" sz="1000" dirty="0">
              <a:latin typeface="Courier New" panose="02070309020205020404" pitchFamily="49" charset="0"/>
              <a:cs typeface="Courier New" panose="02070309020205020404" pitchFamily="49" charset="0"/>
            </a:endParaRPr>
          </a:p>
          <a:p>
            <a:pPr marL="450850" lvl="2" indent="0">
              <a:buNone/>
            </a:pPr>
            <a:r>
              <a:rPr lang="en-US" sz="1000" dirty="0">
                <a:latin typeface="Courier New" panose="02070309020205020404" pitchFamily="49" charset="0"/>
                <a:cs typeface="Courier New" panose="02070309020205020404" pitchFamily="49" charset="0"/>
              </a:rPr>
              <a:t>        └── install</a:t>
            </a:r>
          </a:p>
          <a:p>
            <a:pPr marL="450850" lvl="2" indent="0">
              <a:buNone/>
            </a:pPr>
            <a:endParaRPr lang="en-US" sz="1000" dirty="0"/>
          </a:p>
          <a:p>
            <a:pPr marL="0" indent="0">
              <a:buNone/>
            </a:pPr>
            <a:r>
              <a:rPr lang="en-US" sz="1200" b="1" dirty="0"/>
              <a:t>Procedure:</a:t>
            </a:r>
          </a:p>
          <a:p>
            <a:r>
              <a:rPr lang="en-US" sz="1200" dirty="0"/>
              <a:t>Download </a:t>
            </a:r>
            <a:r>
              <a:rPr lang="en-US" sz="1200" dirty="0" err="1"/>
              <a:t>sqfs</a:t>
            </a:r>
            <a:r>
              <a:rPr lang="en-US" sz="1200" dirty="0"/>
              <a:t> and install files from </a:t>
            </a:r>
            <a:r>
              <a:rPr lang="en-US" sz="1200" dirty="0">
                <a:hlinkClick r:id="rId3"/>
              </a:rPr>
              <a:t>http://abri-hydra.lgs-net.com:81/Releases/3.0/Products/003/webpanels/OTA/sqfs/</a:t>
            </a:r>
            <a:endParaRPr lang="en-US" sz="1200" dirty="0"/>
          </a:p>
          <a:p>
            <a:r>
              <a:rPr lang="en-US" sz="1200" dirty="0"/>
              <a:t>Create new &lt;version&gt; folder under /opt/Jigsaw/Releases</a:t>
            </a:r>
            <a:r>
              <a:rPr lang="en-US" sz="1200" b="1" dirty="0"/>
              <a:t>/corelp-x86</a:t>
            </a:r>
            <a:r>
              <a:rPr lang="en-US" sz="1200" dirty="0"/>
              <a:t>/</a:t>
            </a:r>
          </a:p>
          <a:p>
            <a:r>
              <a:rPr lang="en-US" sz="1200" dirty="0"/>
              <a:t>Create </a:t>
            </a:r>
            <a:r>
              <a:rPr lang="en-US" sz="1200" dirty="0" err="1"/>
              <a:t>sqfs</a:t>
            </a:r>
            <a:r>
              <a:rPr lang="en-US" sz="1200" dirty="0"/>
              <a:t> folder inside the new &lt;version&gt; folder</a:t>
            </a:r>
          </a:p>
          <a:p>
            <a:r>
              <a:rPr lang="en-US" sz="1200" dirty="0"/>
              <a:t>Copy the files: app-</a:t>
            </a:r>
            <a:r>
              <a:rPr lang="en-US" sz="1200" dirty="0" err="1"/>
              <a:t>oas</a:t>
            </a:r>
            <a:r>
              <a:rPr lang="en-US" sz="1200" dirty="0"/>
              <a:t>*.</a:t>
            </a:r>
            <a:r>
              <a:rPr lang="en-US" sz="1200" dirty="0" err="1"/>
              <a:t>sqfs</a:t>
            </a:r>
            <a:r>
              <a:rPr lang="en-US" sz="1200" dirty="0"/>
              <a:t>, app-</a:t>
            </a:r>
            <a:r>
              <a:rPr lang="en-US" sz="1200" dirty="0" err="1"/>
              <a:t>oppro</a:t>
            </a:r>
            <a:r>
              <a:rPr lang="en-US" sz="1200" dirty="0"/>
              <a:t>-*.</a:t>
            </a:r>
            <a:r>
              <a:rPr lang="en-US" sz="1200" dirty="0" err="1"/>
              <a:t>sqfs</a:t>
            </a:r>
            <a:r>
              <a:rPr lang="en-US" sz="1200" dirty="0"/>
              <a:t>, install</a:t>
            </a:r>
          </a:p>
          <a:p>
            <a:r>
              <a:rPr lang="en-US" sz="1200" dirty="0"/>
              <a:t>Update ‘</a:t>
            </a:r>
            <a:r>
              <a:rPr lang="en-US" sz="1200" dirty="0" err="1"/>
              <a:t>sofware_version</a:t>
            </a:r>
            <a:r>
              <a:rPr lang="en-US" sz="1200" dirty="0"/>
              <a:t>’ of given equipment in OP Pro Manager Device view to the new version.</a:t>
            </a:r>
          </a:p>
          <a:p>
            <a:pPr marL="0" indent="0">
              <a:buNone/>
            </a:pPr>
            <a:endParaRPr lang="en-US" sz="1200" dirty="0"/>
          </a:p>
          <a:p>
            <a:pPr marL="0" indent="0">
              <a:buNone/>
            </a:pPr>
            <a:r>
              <a:rPr lang="en-US" sz="1200" b="1" dirty="0"/>
              <a:t>Log file:</a:t>
            </a:r>
          </a:p>
          <a:p>
            <a:r>
              <a:rPr lang="en-US" sz="1200" dirty="0"/>
              <a:t>Server (unchanged): /var/log/rsyncd.log</a:t>
            </a:r>
          </a:p>
          <a:p>
            <a:r>
              <a:rPr lang="en-US" sz="1200" dirty="0"/>
              <a:t>Onboard (Core box): /opt/Jigsaw/Logs/jams.install.log</a:t>
            </a:r>
          </a:p>
        </p:txBody>
      </p:sp>
    </p:spTree>
    <p:extLst>
      <p:ext uri="{BB962C8B-B14F-4D97-AF65-F5344CB8AC3E}">
        <p14:creationId xmlns:p14="http://schemas.microsoft.com/office/powerpoint/2010/main" val="1234677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6B258-F4A4-4DD4-BCC1-4C0E650F18EF}"/>
              </a:ext>
            </a:extLst>
          </p:cNvPr>
          <p:cNvSpPr>
            <a:spLocks noGrp="1"/>
          </p:cNvSpPr>
          <p:nvPr>
            <p:ph type="body" sz="quarter" idx="20"/>
          </p:nvPr>
        </p:nvSpPr>
        <p:spPr/>
        <p:txBody>
          <a:bodyPr/>
          <a:lstStyle/>
          <a:p>
            <a:r>
              <a:rPr lang="en-US"/>
              <a:t>Mender file update</a:t>
            </a:r>
            <a:endParaRPr lang="en-ID"/>
          </a:p>
        </p:txBody>
      </p:sp>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Platform Remote Update</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493215"/>
            <a:ext cx="10972800" cy="3922847"/>
          </a:xfrm>
        </p:spPr>
        <p:txBody>
          <a:bodyPr/>
          <a:lstStyle/>
          <a:p>
            <a:pPr marL="0" indent="0" algn="l">
              <a:buNone/>
            </a:pPr>
            <a:r>
              <a:rPr lang="en-US" sz="1200"/>
              <a:t>The update is only applicable for .mender file (not app*sqfs, base-installer, etc) and done manually for each equipment.</a:t>
            </a:r>
          </a:p>
          <a:p>
            <a:pPr>
              <a:lnSpc>
                <a:spcPct val="150000"/>
              </a:lnSpc>
              <a:buFontTx/>
              <a:buChar char="-"/>
            </a:pPr>
            <a:r>
              <a:rPr lang="en-US" sz="1200"/>
              <a:t>The .mender file can be a full mender image (i.e: 3.3.3-RC10 masep-display-x900-3.3.3-r96fbd074-b245.mender)</a:t>
            </a:r>
          </a:p>
          <a:p>
            <a:pPr>
              <a:lnSpc>
                <a:spcPct val="150000"/>
              </a:lnSpc>
              <a:buFontTx/>
              <a:buChar char="-"/>
            </a:pPr>
            <a:r>
              <a:rPr lang="en-US" sz="1200"/>
              <a:t>But can also delta image, which is smaller, but the file must be relevant to the current build version on the equipment, i.e: from RC8 </a:t>
            </a:r>
            <a:r>
              <a:rPr lang="en-US" sz="1200">
                <a:sym typeface="Wingdings" panose="05000000000000000000" pitchFamily="2" charset="2"/>
              </a:rPr>
              <a:t> RC10 (masep-display-x900-3.3.3-rfd435d5c-b235</a:t>
            </a:r>
            <a:r>
              <a:rPr lang="en-US" sz="1200">
                <a:solidFill>
                  <a:srgbClr val="FF0000"/>
                </a:solidFill>
                <a:sym typeface="Wingdings" panose="05000000000000000000" pitchFamily="2" charset="2"/>
              </a:rPr>
              <a:t>-delta-</a:t>
            </a:r>
            <a:r>
              <a:rPr lang="en-US" sz="1200">
                <a:sym typeface="Wingdings" panose="05000000000000000000" pitchFamily="2" charset="2"/>
              </a:rPr>
              <a:t>3.3.3-r96fbd074-b245.mender)</a:t>
            </a:r>
          </a:p>
          <a:p>
            <a:pPr>
              <a:lnSpc>
                <a:spcPct val="150000"/>
              </a:lnSpc>
              <a:buFontTx/>
              <a:buChar char="-"/>
            </a:pPr>
            <a:r>
              <a:rPr lang="en-US" sz="1200">
                <a:sym typeface="Wingdings" panose="05000000000000000000" pitchFamily="2" charset="2"/>
              </a:rPr>
              <a:t>Relevant mender file (full and certain delta image) is available on Platform Release page (i.e</a:t>
            </a:r>
            <a:r>
              <a:rPr lang="en-US" sz="1200">
                <a:latin typeface="+mn-lt"/>
                <a:sym typeface="Wingdings" panose="05000000000000000000" pitchFamily="2" charset="2"/>
              </a:rPr>
              <a:t>: </a:t>
            </a:r>
            <a:r>
              <a:rPr lang="en-ID" sz="1200" b="0" i="0">
                <a:solidFill>
                  <a:srgbClr val="172B4D"/>
                </a:solidFill>
                <a:effectLst/>
                <a:latin typeface="+mn-lt"/>
                <a:hlinkClick r:id="rId2"/>
              </a:rPr>
              <a:t>Platform Release 3.3.3</a:t>
            </a:r>
            <a:r>
              <a:rPr lang="en-ID" sz="1200">
                <a:solidFill>
                  <a:srgbClr val="172B4D"/>
                </a:solidFill>
                <a:latin typeface="+mn-lt"/>
              </a:rPr>
              <a:t>)</a:t>
            </a:r>
            <a:endParaRPr lang="en-US" sz="1200">
              <a:latin typeface="+mn-lt"/>
            </a:endParaRPr>
          </a:p>
          <a:p>
            <a:pPr marL="0" indent="0">
              <a:buNone/>
            </a:pPr>
            <a:endParaRPr lang="en-US" sz="1000"/>
          </a:p>
          <a:p>
            <a:pPr marL="0" indent="0">
              <a:lnSpc>
                <a:spcPct val="150000"/>
              </a:lnSpc>
              <a:buNone/>
            </a:pPr>
            <a:r>
              <a:rPr lang="en-US" sz="1200" b="1"/>
              <a:t>Procedure to update MASEP Screen:</a:t>
            </a:r>
          </a:p>
          <a:p>
            <a:pPr>
              <a:lnSpc>
                <a:spcPct val="100000"/>
              </a:lnSpc>
            </a:pPr>
            <a:r>
              <a:rPr lang="en-US" sz="1200">
                <a:latin typeface="+mn-lt"/>
              </a:rPr>
              <a:t>Copy mender file from OP Pro server to equipment's screen, i.e:</a:t>
            </a:r>
          </a:p>
          <a:p>
            <a:pPr lvl="1">
              <a:lnSpc>
                <a:spcPct val="100000"/>
              </a:lnSpc>
            </a:pPr>
            <a:r>
              <a:rPr lang="en-US" sz="1100">
                <a:latin typeface="Courier New" panose="02070309020205020404" pitchFamily="49" charset="0"/>
                <a:cs typeface="Courier New" panose="02070309020205020404" pitchFamily="49" charset="0"/>
              </a:rPr>
              <a:t>rsync -avz -e 'ssh -p 2022' --progress masep-display-v1x00-3.3.3-rf9459659-b51.mender hexagon@</a:t>
            </a:r>
            <a:r>
              <a:rPr lang="en-US" sz="1100">
                <a:solidFill>
                  <a:srgbClr val="FF0000"/>
                </a:solidFill>
                <a:latin typeface="Courier New" panose="02070309020205020404" pitchFamily="49" charset="0"/>
                <a:cs typeface="Courier New" panose="02070309020205020404" pitchFamily="49" charset="0"/>
              </a:rPr>
              <a:t>&lt;equipment_name&gt;</a:t>
            </a:r>
            <a:r>
              <a:rPr lang="en-US" sz="1100">
                <a:latin typeface="Courier New" panose="02070309020205020404" pitchFamily="49" charset="0"/>
                <a:cs typeface="Courier New" panose="02070309020205020404" pitchFamily="49" charset="0"/>
              </a:rPr>
              <a:t>:/tmp/.</a:t>
            </a:r>
            <a:endParaRPr lang="en-US" sz="1400">
              <a:latin typeface="Courier New" panose="02070309020205020404" pitchFamily="49" charset="0"/>
              <a:cs typeface="Courier New" panose="02070309020205020404" pitchFamily="49" charset="0"/>
            </a:endParaRPr>
          </a:p>
          <a:p>
            <a:pPr>
              <a:lnSpc>
                <a:spcPct val="100000"/>
              </a:lnSpc>
            </a:pPr>
            <a:r>
              <a:rPr lang="en-US" sz="1200">
                <a:latin typeface="+mn-lt"/>
              </a:rPr>
              <a:t>ssh to screen, execute ‘mender install’ command</a:t>
            </a:r>
          </a:p>
          <a:p>
            <a:pPr lvl="1">
              <a:lnSpc>
                <a:spcPct val="100000"/>
              </a:lnSpc>
            </a:pPr>
            <a:r>
              <a:rPr lang="en-US" sz="1100">
                <a:latin typeface="Courier New" panose="02070309020205020404" pitchFamily="49" charset="0"/>
                <a:cs typeface="Courier New" panose="02070309020205020404" pitchFamily="49" charset="0"/>
              </a:rPr>
              <a:t>sudo mender install masep-display-v1x00-3.3.3-rf9459659-b51.mender</a:t>
            </a:r>
          </a:p>
          <a:p>
            <a:pPr>
              <a:lnSpc>
                <a:spcPct val="100000"/>
              </a:lnSpc>
            </a:pPr>
            <a:r>
              <a:rPr lang="en-US" sz="1200">
                <a:latin typeface="+mn-lt"/>
              </a:rPr>
              <a:t>Reboot screen</a:t>
            </a:r>
          </a:p>
          <a:p>
            <a:pPr>
              <a:lnSpc>
                <a:spcPct val="100000"/>
              </a:lnSpc>
            </a:pPr>
            <a:r>
              <a:rPr lang="en-US" sz="1200">
                <a:latin typeface="+mn-lt"/>
              </a:rPr>
              <a:t>ssh to screen, execute ‘mender commit’ command</a:t>
            </a:r>
          </a:p>
          <a:p>
            <a:pPr lvl="1">
              <a:lnSpc>
                <a:spcPct val="100000"/>
              </a:lnSpc>
            </a:pPr>
            <a:r>
              <a:rPr lang="en-US" sz="1100">
                <a:latin typeface="Courier New" panose="02070309020205020404" pitchFamily="49" charset="0"/>
                <a:cs typeface="Courier New" panose="02070309020205020404" pitchFamily="49" charset="0"/>
              </a:rPr>
              <a:t>sudo mender commit</a:t>
            </a:r>
          </a:p>
          <a:p>
            <a:pPr lvl="1"/>
            <a:endParaRPr lang="en-US" sz="1200">
              <a:latin typeface="+mn-lt"/>
            </a:endParaRPr>
          </a:p>
        </p:txBody>
      </p:sp>
      <p:sp>
        <p:nvSpPr>
          <p:cNvPr id="10" name="TextBox 9">
            <a:extLst>
              <a:ext uri="{FF2B5EF4-FFF2-40B4-BE49-F238E27FC236}">
                <a16:creationId xmlns:a16="http://schemas.microsoft.com/office/drawing/2014/main" id="{87CB20B9-5617-E868-C317-9E90EAEF1EC1}"/>
              </a:ext>
            </a:extLst>
          </p:cNvPr>
          <p:cNvSpPr txBox="1"/>
          <p:nvPr/>
        </p:nvSpPr>
        <p:spPr>
          <a:xfrm>
            <a:off x="525339" y="5501125"/>
            <a:ext cx="9664945" cy="646331"/>
          </a:xfrm>
          <a:prstGeom prst="rect">
            <a:avLst/>
          </a:prstGeom>
          <a:noFill/>
        </p:spPr>
        <p:txBody>
          <a:bodyPr wrap="square">
            <a:spAutoFit/>
          </a:bodyPr>
          <a:lstStyle/>
          <a:p>
            <a:pPr algn="l"/>
            <a:r>
              <a:rPr lang="en-ID" sz="1200" b="1" i="0">
                <a:effectLst/>
                <a:latin typeface="+mn-lt"/>
              </a:rPr>
              <a:t>Reference</a:t>
            </a:r>
            <a:r>
              <a:rPr lang="en-ID" sz="1200" b="0" i="0">
                <a:effectLst/>
                <a:latin typeface="+mn-lt"/>
              </a:rPr>
              <a:t>:</a:t>
            </a:r>
          </a:p>
          <a:p>
            <a:pPr marL="171450" indent="-171450" algn="l">
              <a:buFont typeface="Arial" panose="020B0604020202020204" pitchFamily="34" charset="0"/>
              <a:buChar char="•"/>
            </a:pPr>
            <a:r>
              <a:rPr lang="en-US" sz="1200" b="0" i="0">
                <a:solidFill>
                  <a:srgbClr val="172B4D"/>
                </a:solidFill>
                <a:effectLst/>
                <a:latin typeface="+mn-lt"/>
                <a:hlinkClick r:id="rId3"/>
              </a:rPr>
              <a:t>MASEP Testing: Remote upgrade mender image file (Screen)</a:t>
            </a:r>
            <a:endParaRPr lang="en-US" sz="1200" b="0" i="0">
              <a:solidFill>
                <a:srgbClr val="172B4D"/>
              </a:solidFill>
              <a:effectLst/>
              <a:latin typeface="+mn-lt"/>
            </a:endParaRPr>
          </a:p>
          <a:p>
            <a:pPr marL="171450" indent="-171450" algn="l">
              <a:buFont typeface="Arial" panose="020B0604020202020204" pitchFamily="34" charset="0"/>
              <a:buChar char="•"/>
            </a:pPr>
            <a:r>
              <a:rPr lang="en-ID" sz="1200" b="0" i="0">
                <a:solidFill>
                  <a:srgbClr val="0096B9"/>
                </a:solidFill>
                <a:effectLst/>
                <a:latin typeface="+mn-lt"/>
                <a:hlinkClick r:id="rId4">
                  <a:extLst>
                    <a:ext uri="{A12FA001-AC4F-418D-AE19-62706E023703}">
                      <ahyp:hlinkClr xmlns:ahyp="http://schemas.microsoft.com/office/drawing/2018/hyperlinkcolor" val="tx"/>
                    </a:ext>
                  </a:extLst>
                </a:hlinkClick>
              </a:rPr>
              <a:t>MASEP - Platform Software (Image) Updates</a:t>
            </a:r>
            <a:endParaRPr lang="en-ID" sz="1200" b="0" i="0">
              <a:solidFill>
                <a:srgbClr val="172B4D"/>
              </a:solidFill>
              <a:effectLst/>
              <a:latin typeface="+mn-lt"/>
            </a:endParaRPr>
          </a:p>
        </p:txBody>
      </p:sp>
    </p:spTree>
    <p:extLst>
      <p:ext uri="{BB962C8B-B14F-4D97-AF65-F5344CB8AC3E}">
        <p14:creationId xmlns:p14="http://schemas.microsoft.com/office/powerpoint/2010/main" val="931523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8145B-7CCB-42EC-AA3C-95C83C4080F4}"/>
              </a:ext>
            </a:extLst>
          </p:cNvPr>
          <p:cNvSpPr>
            <a:spLocks noGrp="1"/>
          </p:cNvSpPr>
          <p:nvPr>
            <p:ph type="body" sz="quarter" idx="20"/>
          </p:nvPr>
        </p:nvSpPr>
        <p:spPr/>
        <p:txBody>
          <a:bodyPr/>
          <a:lstStyle/>
          <a:p>
            <a:r>
              <a:rPr lang="en-US"/>
              <a:t>Quick Notes</a:t>
            </a:r>
            <a:endParaRPr lang="en-ID"/>
          </a:p>
        </p:txBody>
      </p:sp>
      <p:sp>
        <p:nvSpPr>
          <p:cNvPr id="3" name="Title 2">
            <a:extLst>
              <a:ext uri="{FF2B5EF4-FFF2-40B4-BE49-F238E27FC236}">
                <a16:creationId xmlns:a16="http://schemas.microsoft.com/office/drawing/2014/main" id="{02AE560B-B673-43A4-BA00-F174F2EEF947}"/>
              </a:ext>
            </a:extLst>
          </p:cNvPr>
          <p:cNvSpPr>
            <a:spLocks noGrp="1"/>
          </p:cNvSpPr>
          <p:nvPr>
            <p:ph type="title"/>
          </p:nvPr>
        </p:nvSpPr>
        <p:spPr/>
        <p:txBody>
          <a:bodyPr/>
          <a:lstStyle/>
          <a:p>
            <a:r>
              <a:rPr lang="en-US"/>
              <a:t>Appendix</a:t>
            </a:r>
            <a:endParaRPr lang="en-ID"/>
          </a:p>
        </p:txBody>
      </p:sp>
      <p:sp>
        <p:nvSpPr>
          <p:cNvPr id="5" name="Content Placeholder 4">
            <a:extLst>
              <a:ext uri="{FF2B5EF4-FFF2-40B4-BE49-F238E27FC236}">
                <a16:creationId xmlns:a16="http://schemas.microsoft.com/office/drawing/2014/main" id="{F45D10D9-7733-47FE-9480-0F70A9CBE55E}"/>
              </a:ext>
            </a:extLst>
          </p:cNvPr>
          <p:cNvSpPr>
            <a:spLocks noGrp="1"/>
          </p:cNvSpPr>
          <p:nvPr>
            <p:ph sz="quarter" idx="21"/>
          </p:nvPr>
        </p:nvSpPr>
        <p:spPr/>
        <p:txBody>
          <a:bodyPr/>
          <a:lstStyle/>
          <a:p>
            <a:pPr algn="l">
              <a:buFont typeface="Arial" panose="020B0604020202020204" pitchFamily="34" charset="0"/>
              <a:buChar char="•"/>
            </a:pPr>
            <a:r>
              <a:rPr lang="en-ID" b="1" i="0">
                <a:solidFill>
                  <a:srgbClr val="172B4D"/>
                </a:solidFill>
                <a:effectLst/>
                <a:latin typeface="+mn-lt"/>
              </a:rPr>
              <a:t>MASEP Screen:</a:t>
            </a:r>
          </a:p>
          <a:p>
            <a:pPr marL="742950" lvl="1" indent="-285750" algn="l">
              <a:buFont typeface="Arial" panose="020B0604020202020204" pitchFamily="34" charset="0"/>
              <a:buChar char="•"/>
            </a:pPr>
            <a:r>
              <a:rPr lang="en-ID" b="0" i="0">
                <a:solidFill>
                  <a:srgbClr val="172B4D"/>
                </a:solidFill>
                <a:effectLst/>
                <a:latin typeface="+mn-lt"/>
              </a:rPr>
              <a:t>Primary display being used is virtual desktop #7 (Ctrl+Alt+F7), the other desktop can be used for terminal session (</a:t>
            </a:r>
            <a:r>
              <a:rPr lang="en-ID" b="0" i="0" err="1">
                <a:solidFill>
                  <a:srgbClr val="172B4D"/>
                </a:solidFill>
                <a:effectLst/>
                <a:latin typeface="+mn-lt"/>
              </a:rPr>
              <a:t>i.e</a:t>
            </a:r>
            <a:r>
              <a:rPr lang="en-ID" b="0" i="0">
                <a:solidFill>
                  <a:srgbClr val="172B4D"/>
                </a:solidFill>
                <a:effectLst/>
                <a:latin typeface="+mn-lt"/>
              </a:rPr>
              <a:t>: Ctrl+Alt+F1 ..Fn)</a:t>
            </a:r>
          </a:p>
          <a:p>
            <a:pPr marL="742950" lvl="1" indent="-285750" algn="l">
              <a:buFont typeface="Arial" panose="020B0604020202020204" pitchFamily="34" charset="0"/>
              <a:buChar char="•"/>
            </a:pPr>
            <a:r>
              <a:rPr lang="en-ID" b="0" i="0">
                <a:solidFill>
                  <a:srgbClr val="172B4D"/>
                </a:solidFill>
                <a:effectLst/>
                <a:latin typeface="+mn-lt"/>
              </a:rPr>
              <a:t>To ssh from Core box to Screen:</a:t>
            </a:r>
          </a:p>
          <a:p>
            <a:pPr marL="960437" lvl="2" indent="-285750"/>
            <a:r>
              <a:rPr lang="en-ID">
                <a:solidFill>
                  <a:srgbClr val="172B4D"/>
                </a:solidFill>
                <a:latin typeface="+mn-lt"/>
              </a:rPr>
              <a:t>ssh hexagon@master</a:t>
            </a:r>
          </a:p>
          <a:p>
            <a:pPr marL="742950" lvl="1" indent="-285750"/>
            <a:r>
              <a:rPr lang="en-ID" b="0" i="0">
                <a:solidFill>
                  <a:srgbClr val="172B4D"/>
                </a:solidFill>
                <a:effectLst/>
                <a:latin typeface="+mn-lt"/>
              </a:rPr>
              <a:t>To ssh from </a:t>
            </a:r>
            <a:r>
              <a:rPr lang="en-ID">
                <a:solidFill>
                  <a:srgbClr val="172B4D"/>
                </a:solidFill>
                <a:latin typeface="+mn-lt"/>
              </a:rPr>
              <a:t>OP Pro server directly to screen, we can use port 2022:</a:t>
            </a:r>
          </a:p>
          <a:p>
            <a:pPr marL="960437" lvl="2" indent="-285750"/>
            <a:r>
              <a:rPr lang="en-ID">
                <a:solidFill>
                  <a:srgbClr val="172B4D"/>
                </a:solidFill>
                <a:latin typeface="+mn-lt"/>
              </a:rPr>
              <a:t>ssh –p 2022 hexagon@&lt;equipment-name&gt;</a:t>
            </a:r>
            <a:endParaRPr lang="en-ID" b="0" i="0">
              <a:solidFill>
                <a:srgbClr val="172B4D"/>
              </a:solidFill>
              <a:effectLst/>
              <a:latin typeface="+mn-lt"/>
            </a:endParaRPr>
          </a:p>
          <a:p>
            <a:pPr marL="742950" lvl="1" indent="-285750" algn="l">
              <a:buFont typeface="Arial" panose="020B0604020202020204" pitchFamily="34" charset="0"/>
              <a:buChar char="•"/>
            </a:pPr>
            <a:r>
              <a:rPr lang="en-ID" b="0" i="0">
                <a:solidFill>
                  <a:srgbClr val="172B4D"/>
                </a:solidFill>
                <a:effectLst/>
                <a:latin typeface="+mn-lt"/>
              </a:rPr>
              <a:t>ssh user/password (hexagon user will cover everything needed):</a:t>
            </a:r>
          </a:p>
          <a:p>
            <a:pPr marL="960437" lvl="2" indent="-285750"/>
            <a:r>
              <a:rPr lang="en-ID" b="0" i="0">
                <a:solidFill>
                  <a:srgbClr val="172B4D"/>
                </a:solidFill>
                <a:effectLst/>
                <a:latin typeface="+mn-lt"/>
              </a:rPr>
              <a:t>hexagon/m4s3p</a:t>
            </a:r>
          </a:p>
          <a:p>
            <a:pPr marL="960437" lvl="2" indent="-285750"/>
            <a:r>
              <a:rPr lang="en-ID">
                <a:solidFill>
                  <a:srgbClr val="172B4D"/>
                </a:solidFill>
                <a:latin typeface="+mn-lt"/>
              </a:rPr>
              <a:t>root/suseroot</a:t>
            </a:r>
            <a:endParaRPr lang="en-ID" b="0" i="0">
              <a:solidFill>
                <a:srgbClr val="172B4D"/>
              </a:solidFill>
              <a:effectLst/>
              <a:latin typeface="+mn-lt"/>
            </a:endParaRPr>
          </a:p>
          <a:p>
            <a:pPr marL="742950" lvl="1" indent="-285750" algn="l">
              <a:buFont typeface="Arial" panose="020B0604020202020204" pitchFamily="34" charset="0"/>
              <a:buChar char="•"/>
            </a:pPr>
            <a:r>
              <a:rPr lang="en-ID" b="0" i="0" err="1">
                <a:solidFill>
                  <a:srgbClr val="172B4D"/>
                </a:solidFill>
                <a:effectLst/>
                <a:latin typeface="+mn-lt"/>
              </a:rPr>
              <a:t>JSPanel</a:t>
            </a:r>
            <a:r>
              <a:rPr lang="en-ID" b="0" i="0">
                <a:solidFill>
                  <a:srgbClr val="172B4D"/>
                </a:solidFill>
                <a:effectLst/>
                <a:latin typeface="+mn-lt"/>
              </a:rPr>
              <a:t> process is called from mining-gui service:</a:t>
            </a:r>
          </a:p>
          <a:p>
            <a:pPr marL="1143000" lvl="2" indent="-228600"/>
            <a:r>
              <a:rPr lang="en-ID" b="1" i="0">
                <a:solidFill>
                  <a:srgbClr val="172B4D"/>
                </a:solidFill>
                <a:effectLst/>
                <a:latin typeface="+mn-lt"/>
              </a:rPr>
              <a:t>check status: </a:t>
            </a:r>
            <a:r>
              <a:rPr lang="en-ID" b="0" i="0" err="1">
                <a:solidFill>
                  <a:srgbClr val="172B4D"/>
                </a:solidFill>
                <a:effectLst/>
                <a:latin typeface="+mn-lt"/>
              </a:rPr>
              <a:t>sudo</a:t>
            </a:r>
            <a:r>
              <a:rPr lang="en-ID" b="0" i="0">
                <a:solidFill>
                  <a:srgbClr val="172B4D"/>
                </a:solidFill>
                <a:effectLst/>
                <a:latin typeface="+mn-lt"/>
              </a:rPr>
              <a:t> </a:t>
            </a:r>
            <a:r>
              <a:rPr lang="en-ID" b="0" i="0" err="1">
                <a:solidFill>
                  <a:srgbClr val="172B4D"/>
                </a:solidFill>
                <a:effectLst/>
                <a:latin typeface="+mn-lt"/>
              </a:rPr>
              <a:t>systemctl</a:t>
            </a:r>
            <a:r>
              <a:rPr lang="en-ID" b="0" i="0">
                <a:solidFill>
                  <a:srgbClr val="172B4D"/>
                </a:solidFill>
                <a:effectLst/>
                <a:latin typeface="+mn-lt"/>
              </a:rPr>
              <a:t> status mining-gui|cat</a:t>
            </a:r>
          </a:p>
          <a:p>
            <a:pPr marL="1143000" lvl="2" indent="-228600"/>
            <a:r>
              <a:rPr lang="en-ID" b="1" i="0">
                <a:solidFill>
                  <a:srgbClr val="172B4D"/>
                </a:solidFill>
                <a:effectLst/>
                <a:latin typeface="+mn-lt"/>
              </a:rPr>
              <a:t>stop:</a:t>
            </a:r>
            <a:r>
              <a:rPr lang="en-ID" b="0" i="0">
                <a:solidFill>
                  <a:srgbClr val="172B4D"/>
                </a:solidFill>
                <a:effectLst/>
                <a:latin typeface="+mn-lt"/>
              </a:rPr>
              <a:t> </a:t>
            </a:r>
            <a:r>
              <a:rPr lang="en-ID" b="0" i="0" err="1">
                <a:solidFill>
                  <a:srgbClr val="172B4D"/>
                </a:solidFill>
                <a:effectLst/>
                <a:latin typeface="+mn-lt"/>
              </a:rPr>
              <a:t>sudo</a:t>
            </a:r>
            <a:r>
              <a:rPr lang="en-ID" b="0" i="0">
                <a:solidFill>
                  <a:srgbClr val="172B4D"/>
                </a:solidFill>
                <a:effectLst/>
                <a:latin typeface="+mn-lt"/>
              </a:rPr>
              <a:t> </a:t>
            </a:r>
            <a:r>
              <a:rPr lang="en-ID" b="0" i="0" err="1">
                <a:solidFill>
                  <a:srgbClr val="172B4D"/>
                </a:solidFill>
                <a:effectLst/>
                <a:latin typeface="+mn-lt"/>
              </a:rPr>
              <a:t>systemctl</a:t>
            </a:r>
            <a:r>
              <a:rPr lang="en-ID" b="0" i="0">
                <a:solidFill>
                  <a:srgbClr val="172B4D"/>
                </a:solidFill>
                <a:effectLst/>
                <a:latin typeface="+mn-lt"/>
              </a:rPr>
              <a:t> stop mining-</a:t>
            </a:r>
            <a:r>
              <a:rPr lang="en-ID" b="0" i="0" err="1">
                <a:solidFill>
                  <a:srgbClr val="172B4D"/>
                </a:solidFill>
                <a:effectLst/>
                <a:latin typeface="+mn-lt"/>
              </a:rPr>
              <a:t>gui</a:t>
            </a:r>
            <a:endParaRPr lang="en-ID" b="0" i="0">
              <a:solidFill>
                <a:srgbClr val="172B4D"/>
              </a:solidFill>
              <a:effectLst/>
              <a:latin typeface="+mn-lt"/>
            </a:endParaRPr>
          </a:p>
          <a:p>
            <a:pPr marL="1143000" lvl="2" indent="-228600"/>
            <a:r>
              <a:rPr lang="en-ID" b="1" i="0">
                <a:solidFill>
                  <a:srgbClr val="172B4D"/>
                </a:solidFill>
                <a:effectLst/>
                <a:latin typeface="+mn-lt"/>
              </a:rPr>
              <a:t>start:</a:t>
            </a:r>
            <a:r>
              <a:rPr lang="en-ID" b="0" i="0">
                <a:solidFill>
                  <a:srgbClr val="172B4D"/>
                </a:solidFill>
                <a:effectLst/>
                <a:latin typeface="+mn-lt"/>
              </a:rPr>
              <a:t> </a:t>
            </a:r>
            <a:r>
              <a:rPr lang="en-ID" b="0" i="0" err="1">
                <a:solidFill>
                  <a:srgbClr val="172B4D"/>
                </a:solidFill>
                <a:effectLst/>
                <a:latin typeface="+mn-lt"/>
              </a:rPr>
              <a:t>sudo</a:t>
            </a:r>
            <a:r>
              <a:rPr lang="en-ID" b="0" i="0">
                <a:solidFill>
                  <a:srgbClr val="172B4D"/>
                </a:solidFill>
                <a:effectLst/>
                <a:latin typeface="+mn-lt"/>
              </a:rPr>
              <a:t> </a:t>
            </a:r>
            <a:r>
              <a:rPr lang="en-ID" b="0" i="0" err="1">
                <a:solidFill>
                  <a:srgbClr val="172B4D"/>
                </a:solidFill>
                <a:effectLst/>
                <a:latin typeface="+mn-lt"/>
              </a:rPr>
              <a:t>systemctl</a:t>
            </a:r>
            <a:r>
              <a:rPr lang="en-ID" b="0" i="0">
                <a:solidFill>
                  <a:srgbClr val="172B4D"/>
                </a:solidFill>
                <a:effectLst/>
                <a:latin typeface="+mn-lt"/>
              </a:rPr>
              <a:t> start mining-</a:t>
            </a:r>
            <a:r>
              <a:rPr lang="en-ID" b="0" i="0" err="1">
                <a:solidFill>
                  <a:srgbClr val="172B4D"/>
                </a:solidFill>
                <a:effectLst/>
                <a:latin typeface="+mn-lt"/>
              </a:rPr>
              <a:t>gui</a:t>
            </a:r>
            <a:endParaRPr lang="en-ID" b="0" i="0">
              <a:solidFill>
                <a:srgbClr val="172B4D"/>
              </a:solidFill>
              <a:effectLst/>
              <a:latin typeface="+mn-lt"/>
            </a:endParaRPr>
          </a:p>
          <a:p>
            <a:pPr marL="1143000" lvl="2" indent="-228600"/>
            <a:r>
              <a:rPr lang="en-ID" b="1" i="0">
                <a:solidFill>
                  <a:srgbClr val="172B4D"/>
                </a:solidFill>
                <a:effectLst/>
                <a:latin typeface="+mn-lt"/>
              </a:rPr>
              <a:t>restart:</a:t>
            </a:r>
            <a:r>
              <a:rPr lang="en-ID" b="0" i="0">
                <a:solidFill>
                  <a:srgbClr val="172B4D"/>
                </a:solidFill>
                <a:effectLst/>
                <a:latin typeface="+mn-lt"/>
              </a:rPr>
              <a:t> </a:t>
            </a:r>
            <a:r>
              <a:rPr lang="en-ID" b="0" i="0" err="1">
                <a:solidFill>
                  <a:srgbClr val="172B4D"/>
                </a:solidFill>
                <a:effectLst/>
                <a:latin typeface="+mn-lt"/>
              </a:rPr>
              <a:t>sudo</a:t>
            </a:r>
            <a:r>
              <a:rPr lang="en-ID" b="0" i="0">
                <a:solidFill>
                  <a:srgbClr val="172B4D"/>
                </a:solidFill>
                <a:effectLst/>
                <a:latin typeface="+mn-lt"/>
              </a:rPr>
              <a:t> </a:t>
            </a:r>
            <a:r>
              <a:rPr lang="en-ID" b="0" i="0" err="1">
                <a:solidFill>
                  <a:srgbClr val="172B4D"/>
                </a:solidFill>
                <a:effectLst/>
                <a:latin typeface="+mn-lt"/>
              </a:rPr>
              <a:t>systemctl</a:t>
            </a:r>
            <a:r>
              <a:rPr lang="en-ID" b="0" i="0">
                <a:solidFill>
                  <a:srgbClr val="172B4D"/>
                </a:solidFill>
                <a:effectLst/>
                <a:latin typeface="+mn-lt"/>
              </a:rPr>
              <a:t> restart mining-gui</a:t>
            </a:r>
          </a:p>
        </p:txBody>
      </p:sp>
    </p:spTree>
    <p:extLst>
      <p:ext uri="{BB962C8B-B14F-4D97-AF65-F5344CB8AC3E}">
        <p14:creationId xmlns:p14="http://schemas.microsoft.com/office/powerpoint/2010/main" val="517182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8145B-7CCB-42EC-AA3C-95C83C4080F4}"/>
              </a:ext>
            </a:extLst>
          </p:cNvPr>
          <p:cNvSpPr>
            <a:spLocks noGrp="1"/>
          </p:cNvSpPr>
          <p:nvPr>
            <p:ph type="body" sz="quarter" idx="20"/>
          </p:nvPr>
        </p:nvSpPr>
        <p:spPr/>
        <p:txBody>
          <a:bodyPr/>
          <a:lstStyle/>
          <a:p>
            <a:r>
              <a:rPr lang="en-US"/>
              <a:t>Quick Notes</a:t>
            </a:r>
            <a:endParaRPr lang="en-ID"/>
          </a:p>
        </p:txBody>
      </p:sp>
      <p:sp>
        <p:nvSpPr>
          <p:cNvPr id="3" name="Title 2">
            <a:extLst>
              <a:ext uri="{FF2B5EF4-FFF2-40B4-BE49-F238E27FC236}">
                <a16:creationId xmlns:a16="http://schemas.microsoft.com/office/drawing/2014/main" id="{02AE560B-B673-43A4-BA00-F174F2EEF947}"/>
              </a:ext>
            </a:extLst>
          </p:cNvPr>
          <p:cNvSpPr>
            <a:spLocks noGrp="1"/>
          </p:cNvSpPr>
          <p:nvPr>
            <p:ph type="title"/>
          </p:nvPr>
        </p:nvSpPr>
        <p:spPr/>
        <p:txBody>
          <a:bodyPr/>
          <a:lstStyle/>
          <a:p>
            <a:r>
              <a:rPr lang="en-US"/>
              <a:t>Appendix</a:t>
            </a:r>
            <a:endParaRPr lang="en-ID"/>
          </a:p>
        </p:txBody>
      </p:sp>
      <p:sp>
        <p:nvSpPr>
          <p:cNvPr id="5" name="Content Placeholder 4">
            <a:extLst>
              <a:ext uri="{FF2B5EF4-FFF2-40B4-BE49-F238E27FC236}">
                <a16:creationId xmlns:a16="http://schemas.microsoft.com/office/drawing/2014/main" id="{F45D10D9-7733-47FE-9480-0F70A9CBE55E}"/>
              </a:ext>
            </a:extLst>
          </p:cNvPr>
          <p:cNvSpPr>
            <a:spLocks noGrp="1"/>
          </p:cNvSpPr>
          <p:nvPr>
            <p:ph sz="quarter" idx="21"/>
          </p:nvPr>
        </p:nvSpPr>
        <p:spPr/>
        <p:txBody>
          <a:bodyPr/>
          <a:lstStyle/>
          <a:p>
            <a:pPr algn="l">
              <a:buFont typeface="Arial" panose="020B0604020202020204" pitchFamily="34" charset="0"/>
              <a:buChar char="•"/>
            </a:pPr>
            <a:r>
              <a:rPr lang="en-ID" b="1" i="0">
                <a:solidFill>
                  <a:srgbClr val="172B4D"/>
                </a:solidFill>
                <a:effectLst/>
                <a:latin typeface="+mn-lt"/>
              </a:rPr>
              <a:t>MASEP Screen:</a:t>
            </a:r>
          </a:p>
          <a:p>
            <a:pPr marL="742950" lvl="1" indent="-285750" algn="l">
              <a:buFont typeface="Arial" panose="020B0604020202020204" pitchFamily="34" charset="0"/>
              <a:buChar char="•"/>
            </a:pPr>
            <a:r>
              <a:rPr lang="en-ID" b="0" i="0">
                <a:solidFill>
                  <a:srgbClr val="172B4D"/>
                </a:solidFill>
                <a:effectLst/>
                <a:latin typeface="+mn-lt"/>
              </a:rPr>
              <a:t>Check platform version:</a:t>
            </a:r>
          </a:p>
          <a:p>
            <a:pPr marL="960437" lvl="2" indent="-285750"/>
            <a:r>
              <a:rPr lang="en-ID" b="1">
                <a:solidFill>
                  <a:srgbClr val="172B4D"/>
                </a:solidFill>
                <a:latin typeface="+mn-lt"/>
              </a:rPr>
              <a:t>m</a:t>
            </a:r>
            <a:r>
              <a:rPr lang="en-ID" b="1" i="0">
                <a:solidFill>
                  <a:srgbClr val="172B4D"/>
                </a:solidFill>
                <a:effectLst/>
                <a:latin typeface="+mn-lt"/>
              </a:rPr>
              <a:t>ender: </a:t>
            </a:r>
            <a:r>
              <a:rPr lang="en-ID" b="0" i="0">
                <a:solidFill>
                  <a:srgbClr val="172B4D"/>
                </a:solidFill>
                <a:effectLst/>
                <a:latin typeface="+mn-lt"/>
              </a:rPr>
              <a:t>sudo mender show-artifact</a:t>
            </a:r>
          </a:p>
          <a:p>
            <a:pPr marL="960437" lvl="2" indent="-285750"/>
            <a:r>
              <a:rPr lang="en-ID" b="1">
                <a:solidFill>
                  <a:srgbClr val="172B4D"/>
                </a:solidFill>
                <a:latin typeface="+mn-lt"/>
              </a:rPr>
              <a:t>p</a:t>
            </a:r>
            <a:r>
              <a:rPr lang="en-ID" b="1" i="0">
                <a:solidFill>
                  <a:srgbClr val="172B4D"/>
                </a:solidFill>
                <a:effectLst/>
                <a:latin typeface="+mn-lt"/>
              </a:rPr>
              <a:t>latform build:</a:t>
            </a:r>
            <a:r>
              <a:rPr lang="en-ID" b="0" i="0">
                <a:solidFill>
                  <a:srgbClr val="172B4D"/>
                </a:solidFill>
                <a:effectLst/>
                <a:latin typeface="+mn-lt"/>
              </a:rPr>
              <a:t> grep BUILDNO /etc/board-arch</a:t>
            </a:r>
          </a:p>
          <a:p>
            <a:pPr marL="742950" lvl="1" indent="-285750" algn="l">
              <a:buFont typeface="Arial" panose="020B0604020202020204" pitchFamily="34" charset="0"/>
              <a:buChar char="•"/>
            </a:pPr>
            <a:r>
              <a:rPr lang="en-ID" b="0" i="0">
                <a:solidFill>
                  <a:srgbClr val="172B4D"/>
                </a:solidFill>
                <a:effectLst/>
                <a:latin typeface="+mn-lt"/>
              </a:rPr>
              <a:t>JSPanel log file:</a:t>
            </a:r>
          </a:p>
          <a:p>
            <a:pPr marL="960437" lvl="2" indent="-285750"/>
            <a:r>
              <a:rPr lang="en-ID" b="0" i="0">
                <a:solidFill>
                  <a:srgbClr val="172B4D"/>
                </a:solidFill>
                <a:effectLst/>
                <a:latin typeface="+mn-lt"/>
              </a:rPr>
              <a:t>/opt/Jigsaw/Logs/jspanel.log</a:t>
            </a:r>
          </a:p>
          <a:p>
            <a:pPr marL="742950" lvl="1" indent="-285750" algn="l">
              <a:buFont typeface="Arial" panose="020B0604020202020204" pitchFamily="34" charset="0"/>
              <a:buChar char="•"/>
            </a:pPr>
            <a:r>
              <a:rPr lang="en-ID">
                <a:solidFill>
                  <a:srgbClr val="172B4D"/>
                </a:solidFill>
                <a:latin typeface="+mn-lt"/>
              </a:rPr>
              <a:t>System log file:</a:t>
            </a:r>
          </a:p>
          <a:p>
            <a:pPr marL="960437" lvl="2" indent="-285750"/>
            <a:r>
              <a:rPr lang="en-ID">
                <a:solidFill>
                  <a:srgbClr val="172B4D"/>
                </a:solidFill>
                <a:latin typeface="+mn-lt"/>
              </a:rPr>
              <a:t>/var/log/messages</a:t>
            </a:r>
          </a:p>
          <a:p>
            <a:pPr marL="742950" lvl="1" indent="-285750"/>
            <a:r>
              <a:rPr lang="en-ID" b="0" i="0">
                <a:solidFill>
                  <a:srgbClr val="172B4D"/>
                </a:solidFill>
                <a:effectLst/>
                <a:latin typeface="+mn-lt"/>
              </a:rPr>
              <a:t>Platform installation log file:</a:t>
            </a:r>
          </a:p>
          <a:p>
            <a:pPr marL="960437" lvl="2" indent="-285750"/>
            <a:r>
              <a:rPr lang="en-ID">
                <a:solidFill>
                  <a:srgbClr val="172B4D"/>
                </a:solidFill>
                <a:latin typeface="+mn-lt"/>
              </a:rPr>
              <a:t>/opt/install.log</a:t>
            </a:r>
          </a:p>
          <a:p>
            <a:pPr marL="742950" lvl="1" indent="-285750"/>
            <a:r>
              <a:rPr lang="en-ID" b="0" i="0">
                <a:solidFill>
                  <a:srgbClr val="172B4D"/>
                </a:solidFill>
                <a:effectLst/>
                <a:latin typeface="+mn-lt"/>
              </a:rPr>
              <a:t>Command/Log files of interest in case of operating </a:t>
            </a:r>
            <a:r>
              <a:rPr lang="en-ID">
                <a:solidFill>
                  <a:srgbClr val="172B4D"/>
                </a:solidFill>
                <a:latin typeface="+mn-lt"/>
              </a:rPr>
              <a:t>system related problem:</a:t>
            </a:r>
          </a:p>
          <a:p>
            <a:pPr marL="960437" lvl="2" indent="-285750"/>
            <a:r>
              <a:rPr lang="en-ID" b="0" i="0">
                <a:solidFill>
                  <a:srgbClr val="172B4D"/>
                </a:solidFill>
                <a:effectLst/>
                <a:latin typeface="+mn-lt"/>
              </a:rPr>
              <a:t>/var</a:t>
            </a:r>
            <a:r>
              <a:rPr lang="en-ID">
                <a:solidFill>
                  <a:srgbClr val="172B4D"/>
                </a:solidFill>
                <a:latin typeface="+mn-lt"/>
              </a:rPr>
              <a:t>/log/weston.log</a:t>
            </a:r>
          </a:p>
          <a:p>
            <a:pPr marL="960437" lvl="2" indent="-285750"/>
            <a:r>
              <a:rPr lang="en-ID">
                <a:solidFill>
                  <a:srgbClr val="172B4D"/>
                </a:solidFill>
                <a:latin typeface="+mn-lt"/>
              </a:rPr>
              <a:t>d</a:t>
            </a:r>
            <a:r>
              <a:rPr lang="en-ID" b="0" i="0">
                <a:solidFill>
                  <a:srgbClr val="172B4D"/>
                </a:solidFill>
                <a:effectLst/>
                <a:latin typeface="+mn-lt"/>
              </a:rPr>
              <a:t>mesg –T</a:t>
            </a:r>
          </a:p>
          <a:p>
            <a:pPr marL="960437" lvl="2" indent="-285750"/>
            <a:r>
              <a:rPr lang="en-ID">
                <a:solidFill>
                  <a:srgbClr val="172B4D"/>
                </a:solidFill>
                <a:latin typeface="+mn-lt"/>
              </a:rPr>
              <a:t>sudo systemctl status | cat</a:t>
            </a:r>
            <a:endParaRPr lang="en-ID" b="0" i="0">
              <a:solidFill>
                <a:srgbClr val="172B4D"/>
              </a:solidFill>
              <a:effectLst/>
              <a:latin typeface="+mn-lt"/>
            </a:endParaRPr>
          </a:p>
        </p:txBody>
      </p:sp>
    </p:spTree>
    <p:extLst>
      <p:ext uri="{BB962C8B-B14F-4D97-AF65-F5344CB8AC3E}">
        <p14:creationId xmlns:p14="http://schemas.microsoft.com/office/powerpoint/2010/main" val="73410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8145B-7CCB-42EC-AA3C-95C83C4080F4}"/>
              </a:ext>
            </a:extLst>
          </p:cNvPr>
          <p:cNvSpPr>
            <a:spLocks noGrp="1"/>
          </p:cNvSpPr>
          <p:nvPr>
            <p:ph type="body" sz="quarter" idx="20"/>
          </p:nvPr>
        </p:nvSpPr>
        <p:spPr/>
        <p:txBody>
          <a:bodyPr/>
          <a:lstStyle/>
          <a:p>
            <a:r>
              <a:rPr lang="en-US"/>
              <a:t>Quick Notes</a:t>
            </a:r>
            <a:endParaRPr lang="en-ID"/>
          </a:p>
        </p:txBody>
      </p:sp>
      <p:sp>
        <p:nvSpPr>
          <p:cNvPr id="3" name="Title 2">
            <a:extLst>
              <a:ext uri="{FF2B5EF4-FFF2-40B4-BE49-F238E27FC236}">
                <a16:creationId xmlns:a16="http://schemas.microsoft.com/office/drawing/2014/main" id="{02AE560B-B673-43A4-BA00-F174F2EEF947}"/>
              </a:ext>
            </a:extLst>
          </p:cNvPr>
          <p:cNvSpPr>
            <a:spLocks noGrp="1"/>
          </p:cNvSpPr>
          <p:nvPr>
            <p:ph type="title"/>
          </p:nvPr>
        </p:nvSpPr>
        <p:spPr/>
        <p:txBody>
          <a:bodyPr/>
          <a:lstStyle/>
          <a:p>
            <a:r>
              <a:rPr lang="en-US"/>
              <a:t>Appendix</a:t>
            </a:r>
            <a:endParaRPr lang="en-ID"/>
          </a:p>
        </p:txBody>
      </p:sp>
      <p:sp>
        <p:nvSpPr>
          <p:cNvPr id="5" name="Content Placeholder 4">
            <a:extLst>
              <a:ext uri="{FF2B5EF4-FFF2-40B4-BE49-F238E27FC236}">
                <a16:creationId xmlns:a16="http://schemas.microsoft.com/office/drawing/2014/main" id="{F45D10D9-7733-47FE-9480-0F70A9CBE55E}"/>
              </a:ext>
            </a:extLst>
          </p:cNvPr>
          <p:cNvSpPr>
            <a:spLocks noGrp="1"/>
          </p:cNvSpPr>
          <p:nvPr>
            <p:ph sz="quarter" idx="21"/>
          </p:nvPr>
        </p:nvSpPr>
        <p:spPr/>
        <p:txBody>
          <a:bodyPr/>
          <a:lstStyle/>
          <a:p>
            <a:pPr algn="l">
              <a:buFont typeface="Arial" panose="020B0604020202020204" pitchFamily="34" charset="0"/>
              <a:buChar char="•"/>
            </a:pPr>
            <a:r>
              <a:rPr lang="en-ID" b="1" i="0">
                <a:solidFill>
                  <a:srgbClr val="172B4D"/>
                </a:solidFill>
                <a:effectLst/>
                <a:latin typeface="+mn-lt"/>
              </a:rPr>
              <a:t>Core</a:t>
            </a:r>
            <a:r>
              <a:rPr lang="en-ID" b="0" i="0">
                <a:solidFill>
                  <a:srgbClr val="172B4D"/>
                </a:solidFill>
                <a:effectLst/>
                <a:latin typeface="+mn-lt"/>
              </a:rPr>
              <a:t>:</a:t>
            </a:r>
          </a:p>
          <a:p>
            <a:pPr marL="742950" lvl="1" indent="-285750" algn="l">
              <a:buFont typeface="Arial" panose="020B0604020202020204" pitchFamily="34" charset="0"/>
              <a:buChar char="•"/>
            </a:pPr>
            <a:r>
              <a:rPr lang="en-ID" b="0" i="0">
                <a:solidFill>
                  <a:srgbClr val="172B4D"/>
                </a:solidFill>
                <a:effectLst/>
                <a:latin typeface="+mn-lt"/>
              </a:rPr>
              <a:t>To ssh from Screen to Core box:</a:t>
            </a:r>
          </a:p>
          <a:p>
            <a:pPr marL="960437" lvl="2" indent="-285750"/>
            <a:r>
              <a:rPr lang="en-ID">
                <a:solidFill>
                  <a:srgbClr val="172B4D"/>
                </a:solidFill>
                <a:latin typeface="+mn-lt"/>
              </a:rPr>
              <a:t>ssh jigsaw@sensorbox</a:t>
            </a:r>
          </a:p>
          <a:p>
            <a:pPr marL="742950" lvl="1" indent="-285750"/>
            <a:r>
              <a:rPr lang="en-ID" b="0" i="0">
                <a:solidFill>
                  <a:srgbClr val="172B4D"/>
                </a:solidFill>
                <a:effectLst/>
                <a:latin typeface="+mn-lt"/>
              </a:rPr>
              <a:t>ssh from </a:t>
            </a:r>
            <a:r>
              <a:rPr lang="en-ID">
                <a:solidFill>
                  <a:srgbClr val="172B4D"/>
                </a:solidFill>
                <a:latin typeface="+mn-lt"/>
              </a:rPr>
              <a:t>OP Pro server to equipment will bring you to Core box:</a:t>
            </a:r>
          </a:p>
          <a:p>
            <a:pPr marL="960437" lvl="2" indent="-285750"/>
            <a:r>
              <a:rPr lang="en-ID">
                <a:solidFill>
                  <a:srgbClr val="172B4D"/>
                </a:solidFill>
                <a:latin typeface="+mn-lt"/>
              </a:rPr>
              <a:t>ssh &lt;equipment-name&gt; </a:t>
            </a:r>
          </a:p>
          <a:p>
            <a:pPr marL="742950" lvl="1" indent="-285750"/>
            <a:r>
              <a:rPr lang="en-ID" b="0" i="0">
                <a:solidFill>
                  <a:srgbClr val="172B4D"/>
                </a:solidFill>
                <a:effectLst/>
                <a:latin typeface="+mn-lt"/>
              </a:rPr>
              <a:t>ssh user/password is  jigsaw/jigsaw</a:t>
            </a:r>
          </a:p>
          <a:p>
            <a:pPr marL="742950" lvl="1" indent="-285750" algn="l">
              <a:buFont typeface="Arial" panose="020B0604020202020204" pitchFamily="34" charset="0"/>
              <a:buChar char="•"/>
            </a:pPr>
            <a:r>
              <a:rPr lang="en-ID" b="0" i="0">
                <a:solidFill>
                  <a:srgbClr val="172B4D"/>
                </a:solidFill>
                <a:effectLst/>
                <a:latin typeface="+mn-lt"/>
              </a:rPr>
              <a:t>JAMS process is called from /etc/</a:t>
            </a:r>
            <a:r>
              <a:rPr lang="en-ID" b="0" i="0" err="1">
                <a:solidFill>
                  <a:srgbClr val="172B4D"/>
                </a:solidFill>
                <a:effectLst/>
                <a:latin typeface="+mn-lt"/>
              </a:rPr>
              <a:t>init.d</a:t>
            </a:r>
            <a:r>
              <a:rPr lang="en-ID" b="0" i="0">
                <a:solidFill>
                  <a:srgbClr val="172B4D"/>
                </a:solidFill>
                <a:effectLst/>
                <a:latin typeface="+mn-lt"/>
              </a:rPr>
              <a:t>/jams:</a:t>
            </a:r>
          </a:p>
          <a:p>
            <a:pPr marL="1143000" lvl="2" indent="-228600" algn="l">
              <a:buFont typeface="Arial" panose="020B0604020202020204" pitchFamily="34" charset="0"/>
              <a:buChar char="•"/>
            </a:pPr>
            <a:r>
              <a:rPr lang="en-ID" b="1" i="0">
                <a:solidFill>
                  <a:srgbClr val="172B4D"/>
                </a:solidFill>
                <a:effectLst/>
                <a:latin typeface="+mn-lt"/>
              </a:rPr>
              <a:t>stop:</a:t>
            </a:r>
            <a:r>
              <a:rPr lang="en-ID" b="0" i="0">
                <a:solidFill>
                  <a:srgbClr val="172B4D"/>
                </a:solidFill>
                <a:effectLst/>
                <a:latin typeface="+mn-lt"/>
              </a:rPr>
              <a:t> </a:t>
            </a:r>
            <a:r>
              <a:rPr lang="en-ID" b="0" i="0" err="1">
                <a:solidFill>
                  <a:srgbClr val="172B4D"/>
                </a:solidFill>
                <a:effectLst/>
                <a:latin typeface="+mn-lt"/>
              </a:rPr>
              <a:t>sudo</a:t>
            </a:r>
            <a:r>
              <a:rPr lang="en-ID" b="0" i="0">
                <a:solidFill>
                  <a:srgbClr val="172B4D"/>
                </a:solidFill>
                <a:effectLst/>
                <a:latin typeface="+mn-lt"/>
              </a:rPr>
              <a:t> /etc/</a:t>
            </a:r>
            <a:r>
              <a:rPr lang="en-ID" b="0" i="0" err="1">
                <a:solidFill>
                  <a:srgbClr val="172B4D"/>
                </a:solidFill>
                <a:effectLst/>
                <a:latin typeface="+mn-lt"/>
              </a:rPr>
              <a:t>init.d</a:t>
            </a:r>
            <a:r>
              <a:rPr lang="en-ID" b="0" i="0">
                <a:solidFill>
                  <a:srgbClr val="172B4D"/>
                </a:solidFill>
                <a:effectLst/>
                <a:latin typeface="+mn-lt"/>
              </a:rPr>
              <a:t>/jams stop</a:t>
            </a:r>
          </a:p>
          <a:p>
            <a:pPr marL="1143000" lvl="2" indent="-228600" algn="l">
              <a:buFont typeface="Arial" panose="020B0604020202020204" pitchFamily="34" charset="0"/>
              <a:buChar char="•"/>
            </a:pPr>
            <a:r>
              <a:rPr lang="en-ID" b="1" i="0">
                <a:solidFill>
                  <a:srgbClr val="172B4D"/>
                </a:solidFill>
                <a:effectLst/>
                <a:latin typeface="+mn-lt"/>
              </a:rPr>
              <a:t>start</a:t>
            </a:r>
            <a:r>
              <a:rPr lang="en-ID" b="0" i="0">
                <a:solidFill>
                  <a:srgbClr val="172B4D"/>
                </a:solidFill>
                <a:effectLst/>
                <a:latin typeface="+mn-lt"/>
              </a:rPr>
              <a:t>: </a:t>
            </a:r>
            <a:r>
              <a:rPr lang="en-ID" b="0" i="0" err="1">
                <a:solidFill>
                  <a:srgbClr val="172B4D"/>
                </a:solidFill>
                <a:effectLst/>
                <a:latin typeface="+mn-lt"/>
              </a:rPr>
              <a:t>sudo</a:t>
            </a:r>
            <a:r>
              <a:rPr lang="en-ID" b="0" i="0">
                <a:solidFill>
                  <a:srgbClr val="172B4D"/>
                </a:solidFill>
                <a:effectLst/>
                <a:latin typeface="+mn-lt"/>
              </a:rPr>
              <a:t> /etc/</a:t>
            </a:r>
            <a:r>
              <a:rPr lang="en-ID" b="0" i="0" err="1">
                <a:solidFill>
                  <a:srgbClr val="172B4D"/>
                </a:solidFill>
                <a:effectLst/>
                <a:latin typeface="+mn-lt"/>
              </a:rPr>
              <a:t>init.d</a:t>
            </a:r>
            <a:r>
              <a:rPr lang="en-ID" b="0" i="0">
                <a:solidFill>
                  <a:srgbClr val="172B4D"/>
                </a:solidFill>
                <a:effectLst/>
                <a:latin typeface="+mn-lt"/>
              </a:rPr>
              <a:t>/jams start</a:t>
            </a:r>
          </a:p>
          <a:p>
            <a:pPr marL="1143000" lvl="2" indent="-228600" algn="l">
              <a:buFont typeface="Arial" panose="020B0604020202020204" pitchFamily="34" charset="0"/>
              <a:buChar char="•"/>
            </a:pPr>
            <a:r>
              <a:rPr lang="en-ID" b="1" i="0">
                <a:solidFill>
                  <a:srgbClr val="172B4D"/>
                </a:solidFill>
                <a:effectLst/>
                <a:latin typeface="+mn-lt"/>
              </a:rPr>
              <a:t>restart</a:t>
            </a:r>
            <a:r>
              <a:rPr lang="en-ID" b="0" i="0">
                <a:solidFill>
                  <a:srgbClr val="172B4D"/>
                </a:solidFill>
                <a:effectLst/>
                <a:latin typeface="+mn-lt"/>
              </a:rPr>
              <a:t>: sudo /etc/init.d/jams restart</a:t>
            </a:r>
            <a:endParaRPr lang="en-ID">
              <a:solidFill>
                <a:srgbClr val="172B4D"/>
              </a:solidFill>
              <a:latin typeface="+mn-lt"/>
            </a:endParaRPr>
          </a:p>
          <a:p>
            <a:pPr marL="692150" indent="-228600"/>
            <a:r>
              <a:rPr lang="en-ID" b="0" i="0">
                <a:solidFill>
                  <a:srgbClr val="172B4D"/>
                </a:solidFill>
                <a:effectLst/>
                <a:latin typeface="+mn-lt"/>
              </a:rPr>
              <a:t>JAMS onboard </a:t>
            </a:r>
            <a:r>
              <a:rPr lang="en-ID" b="0" i="0" err="1">
                <a:solidFill>
                  <a:srgbClr val="172B4D"/>
                </a:solidFill>
                <a:effectLst/>
                <a:latin typeface="+mn-lt"/>
              </a:rPr>
              <a:t>sqlite</a:t>
            </a:r>
            <a:r>
              <a:rPr lang="en-ID" b="0" i="0">
                <a:solidFill>
                  <a:srgbClr val="172B4D"/>
                </a:solidFill>
                <a:effectLst/>
                <a:latin typeface="+mn-lt"/>
              </a:rPr>
              <a:t> </a:t>
            </a:r>
            <a:r>
              <a:rPr lang="en-ID" b="0" i="0" err="1">
                <a:solidFill>
                  <a:srgbClr val="172B4D"/>
                </a:solidFill>
                <a:effectLst/>
                <a:latin typeface="+mn-lt"/>
              </a:rPr>
              <a:t>db</a:t>
            </a:r>
            <a:r>
              <a:rPr lang="en-ID" b="0" i="0">
                <a:solidFill>
                  <a:srgbClr val="172B4D"/>
                </a:solidFill>
                <a:effectLst/>
                <a:latin typeface="+mn-lt"/>
              </a:rPr>
              <a:t> file:</a:t>
            </a:r>
          </a:p>
          <a:p>
            <a:pPr marL="925513" lvl="1" indent="-228600"/>
            <a:r>
              <a:rPr lang="en-ID" b="0" i="0">
                <a:solidFill>
                  <a:srgbClr val="172B4D"/>
                </a:solidFill>
                <a:effectLst/>
                <a:latin typeface="+mn-lt"/>
              </a:rPr>
              <a:t>/</a:t>
            </a:r>
            <a:r>
              <a:rPr lang="en-ID" b="0" i="0" err="1">
                <a:solidFill>
                  <a:srgbClr val="172B4D"/>
                </a:solidFill>
                <a:effectLst/>
                <a:latin typeface="+mn-lt"/>
              </a:rPr>
              <a:t>tmp</a:t>
            </a:r>
            <a:r>
              <a:rPr lang="en-ID" b="0" i="0">
                <a:solidFill>
                  <a:srgbClr val="172B4D"/>
                </a:solidFill>
                <a:effectLst/>
                <a:latin typeface="+mn-lt"/>
              </a:rPr>
              <a:t>/</a:t>
            </a:r>
            <a:r>
              <a:rPr lang="en-ID" b="0" i="0" err="1">
                <a:solidFill>
                  <a:srgbClr val="172B4D"/>
                </a:solidFill>
                <a:effectLst/>
                <a:latin typeface="+mn-lt"/>
              </a:rPr>
              <a:t>jmineops.</a:t>
            </a:r>
            <a:r>
              <a:rPr lang="en-ID" b="0" i="0">
                <a:solidFill>
                  <a:srgbClr val="172B4D"/>
                </a:solidFill>
                <a:effectLst/>
                <a:latin typeface="+mn-lt"/>
              </a:rPr>
              <a:t>db</a:t>
            </a:r>
          </a:p>
          <a:p>
            <a:pPr marL="692150" indent="-228600"/>
            <a:r>
              <a:rPr lang="en-ID">
                <a:solidFill>
                  <a:srgbClr val="172B4D"/>
                </a:solidFill>
                <a:latin typeface="+mn-lt"/>
              </a:rPr>
              <a:t>To run query on sqlite db:</a:t>
            </a:r>
          </a:p>
          <a:p>
            <a:pPr marL="925513" lvl="1" indent="-228600"/>
            <a:r>
              <a:rPr lang="en-ID">
                <a:solidFill>
                  <a:srgbClr val="172B4D"/>
                </a:solidFill>
                <a:latin typeface="+mn-lt"/>
              </a:rPr>
              <a:t>s</a:t>
            </a:r>
            <a:r>
              <a:rPr lang="en-ID" b="0" i="0">
                <a:solidFill>
                  <a:srgbClr val="172B4D"/>
                </a:solidFill>
                <a:effectLst/>
                <a:latin typeface="+mn-lt"/>
              </a:rPr>
              <a:t>qlite3 /tmp/jmineops.db</a:t>
            </a:r>
          </a:p>
          <a:p>
            <a:endParaRPr lang="en-ID">
              <a:latin typeface="+mn-lt"/>
            </a:endParaRPr>
          </a:p>
        </p:txBody>
      </p:sp>
    </p:spTree>
    <p:extLst>
      <p:ext uri="{BB962C8B-B14F-4D97-AF65-F5344CB8AC3E}">
        <p14:creationId xmlns:p14="http://schemas.microsoft.com/office/powerpoint/2010/main" val="4133191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8145B-7CCB-42EC-AA3C-95C83C4080F4}"/>
              </a:ext>
            </a:extLst>
          </p:cNvPr>
          <p:cNvSpPr>
            <a:spLocks noGrp="1"/>
          </p:cNvSpPr>
          <p:nvPr>
            <p:ph type="body" sz="quarter" idx="20"/>
          </p:nvPr>
        </p:nvSpPr>
        <p:spPr/>
        <p:txBody>
          <a:bodyPr/>
          <a:lstStyle/>
          <a:p>
            <a:r>
              <a:rPr lang="en-US"/>
              <a:t>Quick Notes</a:t>
            </a:r>
            <a:endParaRPr lang="en-ID"/>
          </a:p>
        </p:txBody>
      </p:sp>
      <p:sp>
        <p:nvSpPr>
          <p:cNvPr id="3" name="Title 2">
            <a:extLst>
              <a:ext uri="{FF2B5EF4-FFF2-40B4-BE49-F238E27FC236}">
                <a16:creationId xmlns:a16="http://schemas.microsoft.com/office/drawing/2014/main" id="{02AE560B-B673-43A4-BA00-F174F2EEF947}"/>
              </a:ext>
            </a:extLst>
          </p:cNvPr>
          <p:cNvSpPr>
            <a:spLocks noGrp="1"/>
          </p:cNvSpPr>
          <p:nvPr>
            <p:ph type="title"/>
          </p:nvPr>
        </p:nvSpPr>
        <p:spPr/>
        <p:txBody>
          <a:bodyPr/>
          <a:lstStyle/>
          <a:p>
            <a:r>
              <a:rPr lang="en-US"/>
              <a:t>Appendix</a:t>
            </a:r>
            <a:endParaRPr lang="en-ID"/>
          </a:p>
        </p:txBody>
      </p:sp>
      <p:sp>
        <p:nvSpPr>
          <p:cNvPr id="5" name="Content Placeholder 4">
            <a:extLst>
              <a:ext uri="{FF2B5EF4-FFF2-40B4-BE49-F238E27FC236}">
                <a16:creationId xmlns:a16="http://schemas.microsoft.com/office/drawing/2014/main" id="{F45D10D9-7733-47FE-9480-0F70A9CBE55E}"/>
              </a:ext>
            </a:extLst>
          </p:cNvPr>
          <p:cNvSpPr>
            <a:spLocks noGrp="1"/>
          </p:cNvSpPr>
          <p:nvPr>
            <p:ph sz="quarter" idx="21"/>
          </p:nvPr>
        </p:nvSpPr>
        <p:spPr/>
        <p:txBody>
          <a:bodyPr/>
          <a:lstStyle/>
          <a:p>
            <a:pPr algn="l">
              <a:buFont typeface="Arial" panose="020B0604020202020204" pitchFamily="34" charset="0"/>
              <a:buChar char="•"/>
            </a:pPr>
            <a:r>
              <a:rPr lang="en-ID" b="1" i="0">
                <a:solidFill>
                  <a:srgbClr val="172B4D"/>
                </a:solidFill>
                <a:effectLst/>
                <a:latin typeface="+mn-lt"/>
              </a:rPr>
              <a:t>Core:</a:t>
            </a:r>
          </a:p>
          <a:p>
            <a:pPr marL="742950" lvl="1" indent="-285750" algn="l">
              <a:buFont typeface="Arial" panose="020B0604020202020204" pitchFamily="34" charset="0"/>
              <a:buChar char="•"/>
            </a:pPr>
            <a:r>
              <a:rPr lang="en-ID" b="0" i="0">
                <a:solidFill>
                  <a:srgbClr val="172B4D"/>
                </a:solidFill>
                <a:effectLst/>
                <a:latin typeface="+mn-lt"/>
              </a:rPr>
              <a:t>JAMS log file:</a:t>
            </a:r>
          </a:p>
          <a:p>
            <a:pPr marL="960437" lvl="2" indent="-285750"/>
            <a:r>
              <a:rPr lang="en-ID" b="0" i="0">
                <a:solidFill>
                  <a:srgbClr val="172B4D"/>
                </a:solidFill>
                <a:effectLst/>
                <a:latin typeface="+mn-lt"/>
              </a:rPr>
              <a:t>/opt/Jigsaw/Logs/jams.log</a:t>
            </a:r>
          </a:p>
          <a:p>
            <a:pPr marL="742950" lvl="1" indent="-285750" algn="l">
              <a:buFont typeface="Arial" panose="020B0604020202020204" pitchFamily="34" charset="0"/>
              <a:buChar char="•"/>
            </a:pPr>
            <a:r>
              <a:rPr lang="en-ID">
                <a:solidFill>
                  <a:srgbClr val="172B4D"/>
                </a:solidFill>
                <a:latin typeface="+mn-lt"/>
              </a:rPr>
              <a:t>System log file (including openpvn):</a:t>
            </a:r>
          </a:p>
          <a:p>
            <a:pPr marL="960437" lvl="2" indent="-285750"/>
            <a:r>
              <a:rPr lang="en-ID">
                <a:solidFill>
                  <a:srgbClr val="172B4D"/>
                </a:solidFill>
                <a:latin typeface="+mn-lt"/>
              </a:rPr>
              <a:t>/opt/Jigsaw/Logs/messages*</a:t>
            </a:r>
          </a:p>
          <a:p>
            <a:pPr marL="742950" lvl="1" indent="-285750"/>
            <a:r>
              <a:rPr lang="en-ID" b="0" i="0">
                <a:solidFill>
                  <a:srgbClr val="172B4D"/>
                </a:solidFill>
                <a:effectLst/>
                <a:latin typeface="+mn-lt"/>
              </a:rPr>
              <a:t>Command of interest in case of operating </a:t>
            </a:r>
            <a:r>
              <a:rPr lang="en-ID">
                <a:solidFill>
                  <a:srgbClr val="172B4D"/>
                </a:solidFill>
                <a:latin typeface="+mn-lt"/>
              </a:rPr>
              <a:t>system related problem:</a:t>
            </a:r>
          </a:p>
          <a:p>
            <a:pPr marL="960437" lvl="2" indent="-285750"/>
            <a:r>
              <a:rPr lang="en-ID">
                <a:solidFill>
                  <a:srgbClr val="172B4D"/>
                </a:solidFill>
                <a:latin typeface="+mn-lt"/>
              </a:rPr>
              <a:t>d</a:t>
            </a:r>
            <a:r>
              <a:rPr lang="en-ID" b="0" i="0">
                <a:solidFill>
                  <a:srgbClr val="172B4D"/>
                </a:solidFill>
                <a:effectLst/>
                <a:latin typeface="+mn-lt"/>
              </a:rPr>
              <a:t>mesg</a:t>
            </a:r>
          </a:p>
        </p:txBody>
      </p:sp>
    </p:spTree>
    <p:extLst>
      <p:ext uri="{BB962C8B-B14F-4D97-AF65-F5344CB8AC3E}">
        <p14:creationId xmlns:p14="http://schemas.microsoft.com/office/powerpoint/2010/main" val="2352667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8145B-7CCB-42EC-AA3C-95C83C4080F4}"/>
              </a:ext>
            </a:extLst>
          </p:cNvPr>
          <p:cNvSpPr>
            <a:spLocks noGrp="1"/>
          </p:cNvSpPr>
          <p:nvPr>
            <p:ph type="body" sz="quarter" idx="20"/>
          </p:nvPr>
        </p:nvSpPr>
        <p:spPr/>
        <p:txBody>
          <a:bodyPr/>
          <a:lstStyle/>
          <a:p>
            <a:r>
              <a:rPr lang="en-US"/>
              <a:t>Installation Gotchas</a:t>
            </a:r>
            <a:endParaRPr lang="en-ID"/>
          </a:p>
        </p:txBody>
      </p:sp>
      <p:sp>
        <p:nvSpPr>
          <p:cNvPr id="3" name="Title 2">
            <a:extLst>
              <a:ext uri="{FF2B5EF4-FFF2-40B4-BE49-F238E27FC236}">
                <a16:creationId xmlns:a16="http://schemas.microsoft.com/office/drawing/2014/main" id="{02AE560B-B673-43A4-BA00-F174F2EEF947}"/>
              </a:ext>
            </a:extLst>
          </p:cNvPr>
          <p:cNvSpPr>
            <a:spLocks noGrp="1"/>
          </p:cNvSpPr>
          <p:nvPr>
            <p:ph type="title"/>
          </p:nvPr>
        </p:nvSpPr>
        <p:spPr/>
        <p:txBody>
          <a:bodyPr/>
          <a:lstStyle/>
          <a:p>
            <a:r>
              <a:rPr lang="en-US"/>
              <a:t>Appendix</a:t>
            </a:r>
            <a:endParaRPr lang="en-ID"/>
          </a:p>
        </p:txBody>
      </p:sp>
      <p:graphicFrame>
        <p:nvGraphicFramePr>
          <p:cNvPr id="6" name="Table 7">
            <a:extLst>
              <a:ext uri="{FF2B5EF4-FFF2-40B4-BE49-F238E27FC236}">
                <a16:creationId xmlns:a16="http://schemas.microsoft.com/office/drawing/2014/main" id="{5D9FDD5B-B2E1-A721-4619-72024C082887}"/>
              </a:ext>
            </a:extLst>
          </p:cNvPr>
          <p:cNvGraphicFramePr>
            <a:graphicFrameLocks noGrp="1"/>
          </p:cNvGraphicFramePr>
          <p:nvPr>
            <p:ph sz="quarter" idx="21"/>
            <p:extLst>
              <p:ext uri="{D42A27DB-BD31-4B8C-83A1-F6EECF244321}">
                <p14:modId xmlns:p14="http://schemas.microsoft.com/office/powerpoint/2010/main" val="1506966877"/>
              </p:ext>
            </p:extLst>
          </p:nvPr>
        </p:nvGraphicFramePr>
        <p:xfrm>
          <a:off x="609599" y="1438839"/>
          <a:ext cx="10501781" cy="4328160"/>
        </p:xfrm>
        <a:graphic>
          <a:graphicData uri="http://schemas.openxmlformats.org/drawingml/2006/table">
            <a:tbl>
              <a:tblPr firstRow="1" bandRow="1">
                <a:tableStyleId>{6E25E649-3F16-4E02-A733-19D2CDBF48F0}</a:tableStyleId>
              </a:tblPr>
              <a:tblGrid>
                <a:gridCol w="3443653">
                  <a:extLst>
                    <a:ext uri="{9D8B030D-6E8A-4147-A177-3AD203B41FA5}">
                      <a16:colId xmlns:a16="http://schemas.microsoft.com/office/drawing/2014/main" val="827013832"/>
                    </a:ext>
                  </a:extLst>
                </a:gridCol>
                <a:gridCol w="7058128">
                  <a:extLst>
                    <a:ext uri="{9D8B030D-6E8A-4147-A177-3AD203B41FA5}">
                      <a16:colId xmlns:a16="http://schemas.microsoft.com/office/drawing/2014/main" val="2880787096"/>
                    </a:ext>
                  </a:extLst>
                </a:gridCol>
              </a:tblGrid>
              <a:tr h="168356">
                <a:tc>
                  <a:txBody>
                    <a:bodyPr/>
                    <a:lstStyle/>
                    <a:p>
                      <a:r>
                        <a:rPr lang="en-US" sz="1200"/>
                        <a:t>Problem Description</a:t>
                      </a:r>
                      <a:endParaRPr lang="en-ID" sz="1200"/>
                    </a:p>
                  </a:txBody>
                  <a:tcPr/>
                </a:tc>
                <a:tc>
                  <a:txBody>
                    <a:bodyPr/>
                    <a:lstStyle/>
                    <a:p>
                      <a:r>
                        <a:rPr lang="en-US" sz="1200"/>
                        <a:t>To Check</a:t>
                      </a:r>
                      <a:endParaRPr lang="en-ID" sz="1200"/>
                    </a:p>
                  </a:txBody>
                  <a:tcPr/>
                </a:tc>
                <a:extLst>
                  <a:ext uri="{0D108BD9-81ED-4DB2-BD59-A6C34878D82A}">
                    <a16:rowId xmlns:a16="http://schemas.microsoft.com/office/drawing/2014/main" val="1188582337"/>
                  </a:ext>
                </a:extLst>
              </a:tr>
              <a:tr h="168356">
                <a:tc>
                  <a:txBody>
                    <a:bodyPr/>
                    <a:lstStyle/>
                    <a:p>
                      <a:r>
                        <a:rPr lang="en-US" sz="1200" b="0"/>
                        <a:t>After plugging in the USB key, there is nothing happen</a:t>
                      </a:r>
                    </a:p>
                  </a:txBody>
                  <a:tcPr/>
                </a:tc>
                <a:tc>
                  <a:txBody>
                    <a:bodyPr/>
                    <a:lstStyle/>
                    <a:p>
                      <a:pPr marL="171450" indent="-171450">
                        <a:buFont typeface="Arial" panose="020B0604020202020204" pitchFamily="34" charset="0"/>
                        <a:buChar char="•"/>
                      </a:pPr>
                      <a:r>
                        <a:rPr lang="en-US" sz="1200" b="0"/>
                        <a:t>Check if the appropriate files and folder has been created correctly on the USB key.</a:t>
                      </a:r>
                    </a:p>
                    <a:p>
                      <a:pPr marL="171450" indent="-171450">
                        <a:buFont typeface="Arial" panose="020B0604020202020204" pitchFamily="34" charset="0"/>
                        <a:buChar char="•"/>
                      </a:pPr>
                      <a:r>
                        <a:rPr lang="en-US" sz="1200" b="0"/>
                        <a:t>When the USB key was used earlier for low-level format (BOOT/load hddimg), you will need to clean/remove all partition (not only format with FAT32 default allocation size) prior to use it for equipment flashing</a:t>
                      </a:r>
                    </a:p>
                  </a:txBody>
                  <a:tcPr/>
                </a:tc>
                <a:extLst>
                  <a:ext uri="{0D108BD9-81ED-4DB2-BD59-A6C34878D82A}">
                    <a16:rowId xmlns:a16="http://schemas.microsoft.com/office/drawing/2014/main" val="433999577"/>
                  </a:ext>
                </a:extLst>
              </a:tr>
              <a:tr h="168356">
                <a:tc>
                  <a:txBody>
                    <a:bodyPr/>
                    <a:lstStyle/>
                    <a:p>
                      <a:r>
                        <a:rPr lang="en-US" sz="1200" b="0"/>
                        <a:t>After plugging in the USB key, there are no equipment selection shown. But there is a terminal window popping up showing usb_monitor log and updating mender file.</a:t>
                      </a:r>
                      <a:endParaRPr lang="en-ID" sz="1200" b="0"/>
                    </a:p>
                  </a:txBody>
                  <a:tcPr/>
                </a:tc>
                <a:tc>
                  <a:txBody>
                    <a:bodyPr/>
                    <a:lstStyle/>
                    <a:p>
                      <a:pPr marL="171450" indent="-171450">
                        <a:buFont typeface="Arial" panose="020B0604020202020204" pitchFamily="34" charset="0"/>
                        <a:buChar char="•"/>
                      </a:pPr>
                      <a:r>
                        <a:rPr lang="en-US" sz="1200" b="0"/>
                        <a:t>When a .mender file is exist but there are no 'hmcmd_config' directory, the system will automatically execute mender update:</a:t>
                      </a:r>
                    </a:p>
                    <a:p>
                      <a:pPr marL="171450" indent="-171450">
                        <a:buFont typeface="Arial" panose="020B0604020202020204" pitchFamily="34" charset="0"/>
                        <a:buChar char="•"/>
                      </a:pPr>
                      <a:r>
                        <a:rPr lang="en-US" sz="1200" b="0"/>
                        <a:t>Check if </a:t>
                      </a:r>
                      <a:r>
                        <a:rPr lang="en-US" sz="1200" b="1"/>
                        <a:t>hmcmd_config </a:t>
                      </a:r>
                      <a:r>
                        <a:rPr lang="en-US" sz="1200" b="0"/>
                        <a:t>directory exist and correct (no typo)</a:t>
                      </a:r>
                    </a:p>
                    <a:p>
                      <a:pPr marL="171450" indent="-171450">
                        <a:buFont typeface="Arial" panose="020B0604020202020204" pitchFamily="34" charset="0"/>
                        <a:buChar char="•"/>
                      </a:pPr>
                      <a:r>
                        <a:rPr lang="en-US" sz="1200" b="0"/>
                        <a:t>Check if the proper </a:t>
                      </a:r>
                      <a:r>
                        <a:rPr lang="en-US" sz="1200" b="0" i="1"/>
                        <a:t>&lt;equipment&gt;-hmcmd.conf </a:t>
                      </a:r>
                      <a:r>
                        <a:rPr lang="en-US" sz="1200" b="0"/>
                        <a:t>already created inside the hmcmd_config directory</a:t>
                      </a:r>
                    </a:p>
                    <a:p>
                      <a:pPr marL="171450" indent="-171450">
                        <a:buFont typeface="Arial" panose="020B0604020202020204" pitchFamily="34" charset="0"/>
                        <a:buChar char="•"/>
                      </a:pPr>
                      <a:r>
                        <a:rPr lang="en-US" sz="1200" b="0"/>
                        <a:t>Double-check the content of &lt;equipment&gt;-hmcmd.conf. Compare against sample entries for hmcmd.conf file from the appropriate MASEP Release: </a:t>
                      </a:r>
                      <a:r>
                        <a:rPr lang="en-US" sz="1200" b="0">
                          <a:hlinkClick r:id="rId2"/>
                        </a:rPr>
                        <a:t>https://confluence.hexagonmining.com/display/PPC/%5BWiP%5D+Running+OP-Pro+v2.8+ruby+panels+on+MASEP+screen+with+32bit+Corebox</a:t>
                      </a:r>
                      <a:endParaRPr lang="en-US" sz="1200" b="0"/>
                    </a:p>
                  </a:txBody>
                  <a:tcPr/>
                </a:tc>
                <a:extLst>
                  <a:ext uri="{0D108BD9-81ED-4DB2-BD59-A6C34878D82A}">
                    <a16:rowId xmlns:a16="http://schemas.microsoft.com/office/drawing/2014/main" val="100814290"/>
                  </a:ext>
                </a:extLst>
              </a:tr>
              <a:tr h="168356">
                <a:tc>
                  <a:txBody>
                    <a:bodyPr/>
                    <a:lstStyle/>
                    <a:p>
                      <a:r>
                        <a:rPr lang="en-US" sz="1200" b="0"/>
                        <a:t>During the installation, there are error messages generated "no app-*.sqfs found"</a:t>
                      </a:r>
                      <a:endParaRPr lang="en-ID" sz="1200" b="0"/>
                    </a:p>
                  </a:txBody>
                  <a:tcPr/>
                </a:tc>
                <a:tc>
                  <a:txBody>
                    <a:bodyPr/>
                    <a:lstStyle/>
                    <a:p>
                      <a:pPr marL="171450" indent="-171450">
                        <a:buFont typeface="Arial" panose="020B0604020202020204" pitchFamily="34" charset="0"/>
                        <a:buChar char="•"/>
                      </a:pPr>
                      <a:r>
                        <a:rPr lang="en-US" sz="1200" b="0"/>
                        <a:t>Make sure the appropriate sqfs file is exist on relevant folder.</a:t>
                      </a:r>
                    </a:p>
                    <a:p>
                      <a:pPr marL="171450" indent="-171450">
                        <a:buFont typeface="Arial" panose="020B0604020202020204" pitchFamily="34" charset="0"/>
                        <a:buChar char="•"/>
                      </a:pPr>
                      <a:r>
                        <a:rPr lang="en-US" sz="1200" b="0"/>
                        <a:t>Check inside the relevant </a:t>
                      </a:r>
                      <a:r>
                        <a:rPr lang="en-US" sz="1200" b="0" i="1"/>
                        <a:t>&lt;equipment&gt;-hmcmd.conf </a:t>
                      </a:r>
                      <a:r>
                        <a:rPr lang="en-US" sz="1200" b="0"/>
                        <a:t>file:</a:t>
                      </a:r>
                    </a:p>
                    <a:p>
                      <a:pPr marL="171450" lvl="1" indent="-171450">
                        <a:buFont typeface="Arial" panose="020B0604020202020204" pitchFamily="34" charset="0"/>
                        <a:buChar char="•"/>
                      </a:pPr>
                      <a:r>
                        <a:rPr lang="en-US" sz="1000" b="0"/>
                        <a:t>Ensure the json structure file is correct and there are no typo (i.e: use Json Viewer plugin for Notepad++)</a:t>
                      </a:r>
                    </a:p>
                    <a:p>
                      <a:pPr marL="171450" lvl="1" indent="-171450">
                        <a:buFont typeface="Arial" panose="020B0604020202020204" pitchFamily="34" charset="0"/>
                        <a:buChar char="•"/>
                      </a:pPr>
                      <a:r>
                        <a:rPr lang="en-US" sz="1000" b="0"/>
                        <a:t>Ensure the entry for the 'filename' in 'application' section is relevant with the actual sqfs file name.</a:t>
                      </a:r>
                    </a:p>
                    <a:p>
                      <a:pPr marL="171450" indent="-171450">
                        <a:buFont typeface="Arial" panose="020B0604020202020204" pitchFamily="34" charset="0"/>
                        <a:buChar char="•"/>
                      </a:pPr>
                      <a:r>
                        <a:rPr lang="en-US" sz="1200" b="0"/>
                        <a:t>When the USB key was removed incidently in the middle of Installation and then re-plug, the path to some files/directory may have been changed and failed to get recognized. In this case, after the failure installation finished, one would need to re-start the installation from beginning (i.e: re-plug USB key, selecting the equipment, etc)</a:t>
                      </a:r>
                    </a:p>
                    <a:p>
                      <a:pPr marL="171450" indent="-171450">
                        <a:buFont typeface="Arial" panose="020B0604020202020204" pitchFamily="34" charset="0"/>
                        <a:buChar char="•"/>
                      </a:pPr>
                      <a:r>
                        <a:rPr lang="en-US" sz="1200" b="0"/>
                        <a:t>For above case, there's also possibility of bad USB Flashdrive / Dongle hardware.</a:t>
                      </a:r>
                      <a:endParaRPr lang="en-ID" sz="1200" b="0"/>
                    </a:p>
                  </a:txBody>
                  <a:tcPr/>
                </a:tc>
                <a:extLst>
                  <a:ext uri="{0D108BD9-81ED-4DB2-BD59-A6C34878D82A}">
                    <a16:rowId xmlns:a16="http://schemas.microsoft.com/office/drawing/2014/main" val="4123828528"/>
                  </a:ext>
                </a:extLst>
              </a:tr>
            </a:tbl>
          </a:graphicData>
        </a:graphic>
      </p:graphicFrame>
    </p:spTree>
    <p:extLst>
      <p:ext uri="{BB962C8B-B14F-4D97-AF65-F5344CB8AC3E}">
        <p14:creationId xmlns:p14="http://schemas.microsoft.com/office/powerpoint/2010/main" val="1679592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8145B-7CCB-42EC-AA3C-95C83C4080F4}"/>
              </a:ext>
            </a:extLst>
          </p:cNvPr>
          <p:cNvSpPr>
            <a:spLocks noGrp="1"/>
          </p:cNvSpPr>
          <p:nvPr>
            <p:ph type="body" sz="quarter" idx="20"/>
          </p:nvPr>
        </p:nvSpPr>
        <p:spPr/>
        <p:txBody>
          <a:bodyPr/>
          <a:lstStyle/>
          <a:p>
            <a:r>
              <a:rPr lang="en-US"/>
              <a:t>Installation Gotchas</a:t>
            </a:r>
            <a:endParaRPr lang="en-ID"/>
          </a:p>
        </p:txBody>
      </p:sp>
      <p:sp>
        <p:nvSpPr>
          <p:cNvPr id="3" name="Title 2">
            <a:extLst>
              <a:ext uri="{FF2B5EF4-FFF2-40B4-BE49-F238E27FC236}">
                <a16:creationId xmlns:a16="http://schemas.microsoft.com/office/drawing/2014/main" id="{02AE560B-B673-43A4-BA00-F174F2EEF947}"/>
              </a:ext>
            </a:extLst>
          </p:cNvPr>
          <p:cNvSpPr>
            <a:spLocks noGrp="1"/>
          </p:cNvSpPr>
          <p:nvPr>
            <p:ph type="title"/>
          </p:nvPr>
        </p:nvSpPr>
        <p:spPr/>
        <p:txBody>
          <a:bodyPr/>
          <a:lstStyle/>
          <a:p>
            <a:r>
              <a:rPr lang="en-US"/>
              <a:t>Appendix</a:t>
            </a:r>
            <a:endParaRPr lang="en-ID"/>
          </a:p>
        </p:txBody>
      </p:sp>
      <p:graphicFrame>
        <p:nvGraphicFramePr>
          <p:cNvPr id="6" name="Table 7">
            <a:extLst>
              <a:ext uri="{FF2B5EF4-FFF2-40B4-BE49-F238E27FC236}">
                <a16:creationId xmlns:a16="http://schemas.microsoft.com/office/drawing/2014/main" id="{5D9FDD5B-B2E1-A721-4619-72024C082887}"/>
              </a:ext>
            </a:extLst>
          </p:cNvPr>
          <p:cNvGraphicFramePr>
            <a:graphicFrameLocks noGrp="1"/>
          </p:cNvGraphicFramePr>
          <p:nvPr>
            <p:ph sz="quarter" idx="21"/>
            <p:extLst>
              <p:ext uri="{D42A27DB-BD31-4B8C-83A1-F6EECF244321}">
                <p14:modId xmlns:p14="http://schemas.microsoft.com/office/powerpoint/2010/main" val="2284695113"/>
              </p:ext>
            </p:extLst>
          </p:nvPr>
        </p:nvGraphicFramePr>
        <p:xfrm>
          <a:off x="609600" y="1430066"/>
          <a:ext cx="10501781" cy="4175760"/>
        </p:xfrm>
        <a:graphic>
          <a:graphicData uri="http://schemas.openxmlformats.org/drawingml/2006/table">
            <a:tbl>
              <a:tblPr firstRow="1" bandRow="1">
                <a:tableStyleId>{6E25E649-3F16-4E02-A733-19D2CDBF48F0}</a:tableStyleId>
              </a:tblPr>
              <a:tblGrid>
                <a:gridCol w="3604846">
                  <a:extLst>
                    <a:ext uri="{9D8B030D-6E8A-4147-A177-3AD203B41FA5}">
                      <a16:colId xmlns:a16="http://schemas.microsoft.com/office/drawing/2014/main" val="827013832"/>
                    </a:ext>
                  </a:extLst>
                </a:gridCol>
                <a:gridCol w="6896935">
                  <a:extLst>
                    <a:ext uri="{9D8B030D-6E8A-4147-A177-3AD203B41FA5}">
                      <a16:colId xmlns:a16="http://schemas.microsoft.com/office/drawing/2014/main" val="2880787096"/>
                    </a:ext>
                  </a:extLst>
                </a:gridCol>
              </a:tblGrid>
              <a:tr h="168356">
                <a:tc>
                  <a:txBody>
                    <a:bodyPr/>
                    <a:lstStyle/>
                    <a:p>
                      <a:r>
                        <a:rPr lang="en-US" sz="1200"/>
                        <a:t>Problem Description</a:t>
                      </a:r>
                      <a:endParaRPr lang="en-ID" sz="1200"/>
                    </a:p>
                  </a:txBody>
                  <a:tcPr/>
                </a:tc>
                <a:tc>
                  <a:txBody>
                    <a:bodyPr/>
                    <a:lstStyle/>
                    <a:p>
                      <a:r>
                        <a:rPr lang="en-US" sz="1200"/>
                        <a:t>To Check</a:t>
                      </a:r>
                      <a:endParaRPr lang="en-ID" sz="1200"/>
                    </a:p>
                  </a:txBody>
                  <a:tcPr/>
                </a:tc>
                <a:extLst>
                  <a:ext uri="{0D108BD9-81ED-4DB2-BD59-A6C34878D82A}">
                    <a16:rowId xmlns:a16="http://schemas.microsoft.com/office/drawing/2014/main" val="1188582337"/>
                  </a:ext>
                </a:extLst>
              </a:tr>
              <a:tr h="168356">
                <a:tc>
                  <a:txBody>
                    <a:bodyPr/>
                    <a:lstStyle/>
                    <a:p>
                      <a:r>
                        <a:rPr lang="en-US" sz="1200" b="0"/>
                        <a:t>Installation completed, but the screen just stay on Jigsaw Splash screen forever: central JAMS is not accessible</a:t>
                      </a:r>
                    </a:p>
                  </a:txBody>
                  <a:tcPr/>
                </a:tc>
                <a:tc>
                  <a:txBody>
                    <a:bodyPr/>
                    <a:lstStyle/>
                    <a:p>
                      <a:pPr algn="l"/>
                      <a:r>
                        <a:rPr lang="en-ID" sz="1200" b="1" i="0">
                          <a:solidFill>
                            <a:srgbClr val="172B4D"/>
                          </a:solidFill>
                          <a:effectLst/>
                          <a:latin typeface="+mn-lt"/>
                        </a:rPr>
                        <a:t>Screen</a:t>
                      </a:r>
                      <a:endParaRPr lang="en-ID" sz="1200" b="0" i="0">
                        <a:solidFill>
                          <a:srgbClr val="172B4D"/>
                        </a:solidFill>
                        <a:effectLst/>
                        <a:latin typeface="+mn-lt"/>
                      </a:endParaRPr>
                    </a:p>
                    <a:p>
                      <a:pPr algn="l">
                        <a:buFont typeface="+mj-lt"/>
                        <a:buAutoNum type="arabicPeriod"/>
                      </a:pPr>
                      <a:r>
                        <a:rPr lang="en-ID" sz="1200" b="0" i="0">
                          <a:solidFill>
                            <a:srgbClr val="172B4D"/>
                          </a:solidFill>
                          <a:effectLst/>
                          <a:latin typeface="+mn-lt"/>
                        </a:rPr>
                        <a:t>Check if screen able to talk with Corebox</a:t>
                      </a:r>
                    </a:p>
                    <a:p>
                      <a:pPr algn="l">
                        <a:buFont typeface="+mj-lt"/>
                        <a:buNone/>
                      </a:pPr>
                      <a:r>
                        <a:rPr lang="en-ID" sz="1000" b="0" i="0">
                          <a:solidFill>
                            <a:srgbClr val="172B4D"/>
                          </a:solidFill>
                          <a:effectLst/>
                          <a:latin typeface="Courier New" panose="02070309020205020404" pitchFamily="49" charset="0"/>
                          <a:cs typeface="Courier New" panose="02070309020205020404" pitchFamily="49" charset="0"/>
                        </a:rPr>
                        <a:t>    ping sensorbox</a:t>
                      </a:r>
                    </a:p>
                    <a:p>
                      <a:pPr algn="l"/>
                      <a:r>
                        <a:rPr lang="en-ID" sz="1200" b="0" i="0">
                          <a:solidFill>
                            <a:srgbClr val="172B4D"/>
                          </a:solidFill>
                          <a:effectLst/>
                          <a:latin typeface="+mn-lt"/>
                        </a:rPr>
                        <a:t>2. Check if screen able to talk with Jigsaw server</a:t>
                      </a:r>
                    </a:p>
                    <a:p>
                      <a:pPr algn="l"/>
                      <a:r>
                        <a:rPr kumimoji="0" lang="en-ID" sz="1000" b="0" i="0" u="none" strike="noStrike" kern="1200" cap="none" spc="0" normalizeH="0" baseline="0" noProof="0">
                          <a:ln>
                            <a:noFill/>
                          </a:ln>
                          <a:solidFill>
                            <a:srgbClr val="172B4D"/>
                          </a:solidFill>
                          <a:effectLst/>
                          <a:uLnTx/>
                          <a:uFillTx/>
                          <a:latin typeface="Courier New" panose="02070309020205020404" pitchFamily="49" charset="0"/>
                          <a:ea typeface="+mn-ea"/>
                          <a:cs typeface="Courier New" panose="02070309020205020404" pitchFamily="49" charset="0"/>
                        </a:rPr>
                        <a:t>    ping jamshost</a:t>
                      </a:r>
                      <a:endParaRPr lang="en-ID" sz="1200" b="0" i="0">
                        <a:solidFill>
                          <a:srgbClr val="172B4D"/>
                        </a:solidFill>
                        <a:effectLst/>
                        <a:latin typeface="+mn-lt"/>
                      </a:endParaRPr>
                    </a:p>
                    <a:p>
                      <a:pPr algn="l"/>
                      <a:r>
                        <a:rPr lang="en-ID" sz="1200" b="0" i="0">
                          <a:solidFill>
                            <a:srgbClr val="172B4D"/>
                          </a:solidFill>
                          <a:effectLst/>
                          <a:latin typeface="+mn-lt"/>
                        </a:rPr>
                        <a:t>3. Check if screen able to talk with sqlhost (using core box address: 192.168.200.45)</a:t>
                      </a:r>
                    </a:p>
                    <a:p>
                      <a:pPr algn="l"/>
                      <a:r>
                        <a:rPr kumimoji="0" lang="en-ID" sz="1000" b="0" i="0" u="none" strike="noStrike" kern="1200" cap="none" spc="0" normalizeH="0" baseline="0" noProof="0">
                          <a:ln>
                            <a:noFill/>
                          </a:ln>
                          <a:solidFill>
                            <a:srgbClr val="172B4D"/>
                          </a:solidFill>
                          <a:effectLst/>
                          <a:uLnTx/>
                          <a:uFillTx/>
                          <a:latin typeface="Courier New" panose="02070309020205020404" pitchFamily="49" charset="0"/>
                          <a:ea typeface="+mn-ea"/>
                          <a:cs typeface="Courier New" panose="02070309020205020404" pitchFamily="49" charset="0"/>
                        </a:rPr>
                        <a:t>    ping sqlhost</a:t>
                      </a:r>
                      <a:endParaRPr lang="en-ID" sz="1200" b="1" i="0">
                        <a:solidFill>
                          <a:srgbClr val="172B4D"/>
                        </a:solidFill>
                        <a:effectLst/>
                        <a:latin typeface="+mn-lt"/>
                      </a:endParaRPr>
                    </a:p>
                    <a:p>
                      <a:pPr algn="l"/>
                      <a:r>
                        <a:rPr lang="en-ID" sz="1200" b="1" i="0">
                          <a:solidFill>
                            <a:srgbClr val="172B4D"/>
                          </a:solidFill>
                          <a:effectLst/>
                          <a:latin typeface="+mn-lt"/>
                        </a:rPr>
                        <a:t>Core</a:t>
                      </a:r>
                      <a:br>
                        <a:rPr lang="en-ID" sz="1200" b="0" i="0">
                          <a:solidFill>
                            <a:srgbClr val="172B4D"/>
                          </a:solidFill>
                          <a:effectLst/>
                          <a:latin typeface="+mn-lt"/>
                        </a:rPr>
                      </a:br>
                      <a:r>
                        <a:rPr lang="en-ID" sz="1200" b="0" i="0">
                          <a:solidFill>
                            <a:srgbClr val="172B4D"/>
                          </a:solidFill>
                          <a:effectLst/>
                          <a:latin typeface="+mn-lt"/>
                        </a:rPr>
                        <a:t>1. When using wifi, check if the wifi is setup correctly and able to connect to server address</a:t>
                      </a:r>
                      <a:br>
                        <a:rPr lang="en-ID" sz="1200" b="0" i="0">
                          <a:solidFill>
                            <a:srgbClr val="172B4D"/>
                          </a:solidFill>
                          <a:effectLst/>
                          <a:latin typeface="+mn-lt"/>
                        </a:rPr>
                      </a:br>
                      <a:r>
                        <a:rPr lang="en-ID" sz="1000" b="0" i="0">
                          <a:solidFill>
                            <a:srgbClr val="172B4D"/>
                          </a:solidFill>
                          <a:effectLst/>
                          <a:latin typeface="Courier New" panose="02070309020205020404" pitchFamily="49" charset="0"/>
                          <a:cs typeface="Courier New" panose="02070309020205020404" pitchFamily="49" charset="0"/>
                        </a:rPr>
                        <a:t>    sudo ifconfig wifi</a:t>
                      </a:r>
                      <a:br>
                        <a:rPr lang="en-ID" sz="1000" b="0" i="0">
                          <a:solidFill>
                            <a:srgbClr val="172B4D"/>
                          </a:solidFill>
                          <a:effectLst/>
                          <a:latin typeface="Courier New" panose="02070309020205020404" pitchFamily="49" charset="0"/>
                          <a:cs typeface="Courier New" panose="02070309020205020404" pitchFamily="49" charset="0"/>
                        </a:rPr>
                      </a:br>
                      <a:r>
                        <a:rPr lang="en-ID" sz="1000" b="0" i="0">
                          <a:solidFill>
                            <a:srgbClr val="172B4D"/>
                          </a:solidFill>
                          <a:effectLst/>
                          <a:latin typeface="Courier New" panose="02070309020205020404" pitchFamily="49" charset="0"/>
                          <a:cs typeface="Courier New" panose="02070309020205020404" pitchFamily="49" charset="0"/>
                        </a:rPr>
                        <a:t>    sudo iwconfig</a:t>
                      </a:r>
                      <a:br>
                        <a:rPr lang="en-ID" sz="1000" b="0" i="0">
                          <a:solidFill>
                            <a:srgbClr val="172B4D"/>
                          </a:solidFill>
                          <a:effectLst/>
                          <a:latin typeface="Courier New" panose="02070309020205020404" pitchFamily="49" charset="0"/>
                          <a:cs typeface="Courier New" panose="02070309020205020404" pitchFamily="49" charset="0"/>
                        </a:rPr>
                      </a:br>
                      <a:r>
                        <a:rPr lang="en-ID" sz="1000" b="0" i="0">
                          <a:solidFill>
                            <a:srgbClr val="172B4D"/>
                          </a:solidFill>
                          <a:effectLst/>
                          <a:latin typeface="Courier New" panose="02070309020205020404" pitchFamily="49" charset="0"/>
                          <a:cs typeface="Courier New" panose="02070309020205020404" pitchFamily="49" charset="0"/>
                        </a:rPr>
                        <a:t>    ping vpnhost</a:t>
                      </a:r>
                    </a:p>
                    <a:p>
                      <a:pPr algn="l"/>
                      <a:r>
                        <a:rPr lang="en-ID" sz="1200" b="0" i="0">
                          <a:solidFill>
                            <a:srgbClr val="172B4D"/>
                          </a:solidFill>
                          <a:effectLst/>
                          <a:latin typeface="+mn-lt"/>
                        </a:rPr>
                        <a:t>   When using LTE, check if mobile modem is setup correctly and able to connect to server address</a:t>
                      </a:r>
                      <a:br>
                        <a:rPr lang="en-ID" sz="1200" b="0" i="0">
                          <a:solidFill>
                            <a:srgbClr val="172B4D"/>
                          </a:solidFill>
                          <a:effectLst/>
                          <a:latin typeface="+mn-lt"/>
                        </a:rPr>
                      </a:br>
                      <a:r>
                        <a:rPr lang="en-ID" sz="1000" b="0" i="0">
                          <a:solidFill>
                            <a:srgbClr val="172B4D"/>
                          </a:solidFill>
                          <a:effectLst/>
                          <a:latin typeface="Courier New" panose="02070309020205020404" pitchFamily="49" charset="0"/>
                          <a:cs typeface="Courier New" panose="02070309020205020404" pitchFamily="49" charset="0"/>
                        </a:rPr>
                        <a:t>    sudo ifconfig wwan0</a:t>
                      </a:r>
                      <a:br>
                        <a:rPr lang="en-ID" sz="1000" b="0" i="0">
                          <a:solidFill>
                            <a:srgbClr val="172B4D"/>
                          </a:solidFill>
                          <a:effectLst/>
                          <a:latin typeface="Courier New" panose="02070309020205020404" pitchFamily="49" charset="0"/>
                          <a:cs typeface="Courier New" panose="02070309020205020404" pitchFamily="49" charset="0"/>
                        </a:rPr>
                      </a:br>
                      <a:r>
                        <a:rPr lang="en-ID" sz="1000" b="0" i="0">
                          <a:solidFill>
                            <a:srgbClr val="172B4D"/>
                          </a:solidFill>
                          <a:effectLst/>
                          <a:latin typeface="Courier New" panose="02070309020205020404" pitchFamily="49" charset="0"/>
                          <a:cs typeface="Courier New" panose="02070309020205020404" pitchFamily="49" charset="0"/>
                        </a:rPr>
                        <a:t>    sudo wan info</a:t>
                      </a:r>
                      <a:br>
                        <a:rPr lang="en-ID" sz="1000" b="0" i="0">
                          <a:solidFill>
                            <a:srgbClr val="172B4D"/>
                          </a:solidFill>
                          <a:effectLst/>
                          <a:latin typeface="Courier New" panose="02070309020205020404" pitchFamily="49" charset="0"/>
                          <a:cs typeface="Courier New" panose="02070309020205020404" pitchFamily="49" charset="0"/>
                        </a:rPr>
                      </a:br>
                      <a:r>
                        <a:rPr lang="en-ID" sz="1000" b="0" i="0">
                          <a:solidFill>
                            <a:srgbClr val="172B4D"/>
                          </a:solidFill>
                          <a:effectLst/>
                          <a:latin typeface="Courier New" panose="02070309020205020404" pitchFamily="49" charset="0"/>
                          <a:cs typeface="Courier New" panose="02070309020205020404" pitchFamily="49" charset="0"/>
                        </a:rPr>
                        <a:t>    ping vpnhost</a:t>
                      </a:r>
                    </a:p>
                    <a:p>
                      <a:pPr algn="l"/>
                      <a:r>
                        <a:rPr lang="en-ID" sz="1200" b="0" i="0">
                          <a:solidFill>
                            <a:srgbClr val="172B4D"/>
                          </a:solidFill>
                          <a:effectLst/>
                          <a:latin typeface="+mn-lt"/>
                        </a:rPr>
                        <a:t>2. Check if the openvpn tunnel is up and able to connect, or there any error</a:t>
                      </a:r>
                      <a:br>
                        <a:rPr lang="en-ID" sz="1200" b="0" i="0">
                          <a:solidFill>
                            <a:srgbClr val="172B4D"/>
                          </a:solidFill>
                          <a:effectLst/>
                          <a:latin typeface="+mn-lt"/>
                        </a:rPr>
                      </a:br>
                      <a:r>
                        <a:rPr lang="en-ID" sz="1000" b="0" i="0">
                          <a:solidFill>
                            <a:srgbClr val="172B4D"/>
                          </a:solidFill>
                          <a:effectLst/>
                          <a:latin typeface="Courier New" panose="02070309020205020404" pitchFamily="49" charset="0"/>
                          <a:cs typeface="Courier New" panose="02070309020205020404" pitchFamily="49" charset="0"/>
                        </a:rPr>
                        <a:t>    sudo ifconfig tun0</a:t>
                      </a:r>
                      <a:br>
                        <a:rPr lang="en-ID" sz="1000" b="0" i="0">
                          <a:solidFill>
                            <a:srgbClr val="172B4D"/>
                          </a:solidFill>
                          <a:effectLst/>
                          <a:latin typeface="Courier New" panose="02070309020205020404" pitchFamily="49" charset="0"/>
                          <a:cs typeface="Courier New" panose="02070309020205020404" pitchFamily="49" charset="0"/>
                        </a:rPr>
                      </a:br>
                      <a:r>
                        <a:rPr lang="en-ID" sz="1000" b="0" i="0">
                          <a:solidFill>
                            <a:srgbClr val="172B4D"/>
                          </a:solidFill>
                          <a:effectLst/>
                          <a:latin typeface="Courier New" panose="02070309020205020404" pitchFamily="49" charset="0"/>
                          <a:cs typeface="Courier New" panose="02070309020205020404" pitchFamily="49" charset="0"/>
                        </a:rPr>
                        <a:t>    grep openvpn /var/log/messages | tail -30</a:t>
                      </a:r>
                    </a:p>
                    <a:p>
                      <a:pPr algn="l"/>
                      <a:r>
                        <a:rPr lang="en-ID" sz="1200" b="0" i="0">
                          <a:solidFill>
                            <a:srgbClr val="172B4D"/>
                          </a:solidFill>
                          <a:effectLst/>
                          <a:latin typeface="+mn-lt"/>
                        </a:rPr>
                        <a:t>3. Check if jams onboard able to communicate with server, or there any error:</a:t>
                      </a:r>
                      <a:br>
                        <a:rPr lang="en-ID" sz="1200" b="0" i="0">
                          <a:solidFill>
                            <a:srgbClr val="172B4D"/>
                          </a:solidFill>
                          <a:effectLst/>
                          <a:latin typeface="+mn-lt"/>
                        </a:rPr>
                      </a:br>
                      <a:r>
                        <a:rPr lang="en-ID" sz="1000" b="0" i="0" kern="1200">
                          <a:solidFill>
                            <a:srgbClr val="172B4D"/>
                          </a:solidFill>
                          <a:effectLst/>
                          <a:latin typeface="Courier New" panose="02070309020205020404" pitchFamily="49" charset="0"/>
                          <a:ea typeface="+mn-ea"/>
                          <a:cs typeface="Courier New" panose="02070309020205020404" pitchFamily="49" charset="0"/>
                        </a:rPr>
                        <a:t>    tail -F /opt/Jigsaw/Logs/jams.log</a:t>
                      </a:r>
                    </a:p>
                    <a:p>
                      <a:pPr algn="l"/>
                      <a:r>
                        <a:rPr lang="en-ID" sz="1200" b="0" i="0" kern="1200">
                          <a:solidFill>
                            <a:srgbClr val="172B4D"/>
                          </a:solidFill>
                          <a:effectLst/>
                          <a:latin typeface="+mn-lt"/>
                          <a:ea typeface="+mn-ea"/>
                          <a:cs typeface="+mn-cs"/>
                        </a:rPr>
                        <a:t>4. Check if JAMS on server is running and accessible from equipment</a:t>
                      </a:r>
                    </a:p>
                    <a:p>
                      <a:pPr algn="l"/>
                      <a:r>
                        <a:rPr lang="en-ID" sz="1000" b="0" i="0" kern="1200">
                          <a:solidFill>
                            <a:srgbClr val="172B4D"/>
                          </a:solidFill>
                          <a:effectLst/>
                          <a:latin typeface="Courier New" panose="02070309020205020404" pitchFamily="49" charset="0"/>
                          <a:ea typeface="+mn-ea"/>
                          <a:cs typeface="Courier New" panose="02070309020205020404" pitchFamily="49" charset="0"/>
                        </a:rPr>
                        <a:t>    telnet jamshost 1110</a:t>
                      </a:r>
                    </a:p>
                  </a:txBody>
                  <a:tcPr/>
                </a:tc>
                <a:extLst>
                  <a:ext uri="{0D108BD9-81ED-4DB2-BD59-A6C34878D82A}">
                    <a16:rowId xmlns:a16="http://schemas.microsoft.com/office/drawing/2014/main" val="433999577"/>
                  </a:ext>
                </a:extLst>
              </a:tr>
            </a:tbl>
          </a:graphicData>
        </a:graphic>
      </p:graphicFrame>
    </p:spTree>
    <p:extLst>
      <p:ext uri="{BB962C8B-B14F-4D97-AF65-F5344CB8AC3E}">
        <p14:creationId xmlns:p14="http://schemas.microsoft.com/office/powerpoint/2010/main" val="2506419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D3EF358-3826-8251-677A-629B15185D5A}"/>
              </a:ext>
            </a:extLst>
          </p:cNvPr>
          <p:cNvSpPr/>
          <p:nvPr/>
        </p:nvSpPr>
        <p:spPr>
          <a:xfrm>
            <a:off x="6442175" y="3727939"/>
            <a:ext cx="3347286" cy="28014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26" name="Rectangle 25">
            <a:extLst>
              <a:ext uri="{FF2B5EF4-FFF2-40B4-BE49-F238E27FC236}">
                <a16:creationId xmlns:a16="http://schemas.microsoft.com/office/drawing/2014/main" id="{8C3F1AF9-606B-D51F-4012-3DDB1B9D6B06}"/>
              </a:ext>
            </a:extLst>
          </p:cNvPr>
          <p:cNvSpPr/>
          <p:nvPr/>
        </p:nvSpPr>
        <p:spPr>
          <a:xfrm>
            <a:off x="3094891" y="3727940"/>
            <a:ext cx="3347286" cy="2801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23" name="Rectangle 22">
            <a:extLst>
              <a:ext uri="{FF2B5EF4-FFF2-40B4-BE49-F238E27FC236}">
                <a16:creationId xmlns:a16="http://schemas.microsoft.com/office/drawing/2014/main" id="{6E70CEE9-1A04-8A52-1A8E-0331E99CEED7}"/>
              </a:ext>
            </a:extLst>
          </p:cNvPr>
          <p:cNvSpPr/>
          <p:nvPr/>
        </p:nvSpPr>
        <p:spPr>
          <a:xfrm>
            <a:off x="6442177" y="1196137"/>
            <a:ext cx="3347286" cy="25318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19" name="Rectangle 18">
            <a:extLst>
              <a:ext uri="{FF2B5EF4-FFF2-40B4-BE49-F238E27FC236}">
                <a16:creationId xmlns:a16="http://schemas.microsoft.com/office/drawing/2014/main" id="{4638087F-5D55-D5B8-A628-AA5A9A2C4203}"/>
              </a:ext>
            </a:extLst>
          </p:cNvPr>
          <p:cNvSpPr/>
          <p:nvPr/>
        </p:nvSpPr>
        <p:spPr>
          <a:xfrm>
            <a:off x="3094893" y="1196136"/>
            <a:ext cx="3347286" cy="25318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2" name="Title 1">
            <a:extLst>
              <a:ext uri="{FF2B5EF4-FFF2-40B4-BE49-F238E27FC236}">
                <a16:creationId xmlns:a16="http://schemas.microsoft.com/office/drawing/2014/main" id="{27F55DAA-D14D-B501-252E-E5FA824AB796}"/>
              </a:ext>
            </a:extLst>
          </p:cNvPr>
          <p:cNvSpPr>
            <a:spLocks noGrp="1"/>
          </p:cNvSpPr>
          <p:nvPr>
            <p:ph type="title"/>
          </p:nvPr>
        </p:nvSpPr>
        <p:spPr>
          <a:xfrm>
            <a:off x="609600" y="310377"/>
            <a:ext cx="10972800" cy="410233"/>
          </a:xfrm>
        </p:spPr>
        <p:txBody>
          <a:bodyPr/>
          <a:lstStyle/>
          <a:p>
            <a:r>
              <a:rPr lang="en-AU"/>
              <a:t>Display Replacements</a:t>
            </a:r>
          </a:p>
        </p:txBody>
      </p:sp>
      <p:pic>
        <p:nvPicPr>
          <p:cNvPr id="5" name="Content Placeholder 4" descr="A picture containing indoor, black&#10;&#10;Description automatically generated">
            <a:extLst>
              <a:ext uri="{FF2B5EF4-FFF2-40B4-BE49-F238E27FC236}">
                <a16:creationId xmlns:a16="http://schemas.microsoft.com/office/drawing/2014/main" id="{CF285216-A4A6-4A9D-BCB0-B38F09F18F21}"/>
              </a:ext>
            </a:extLst>
          </p:cNvPr>
          <p:cNvPicPr>
            <a:picLocks noGrp="1" noChangeAspect="1"/>
          </p:cNvPicPr>
          <p:nvPr>
            <p:ph sz="quarter" idx="21"/>
          </p:nvPr>
        </p:nvPicPr>
        <p:blipFill>
          <a:blip r:embed="rId2"/>
          <a:stretch>
            <a:fillRect/>
          </a:stretch>
        </p:blipFill>
        <p:spPr>
          <a:xfrm>
            <a:off x="3515332" y="4209452"/>
            <a:ext cx="2506403" cy="1857262"/>
          </a:xfrm>
        </p:spPr>
      </p:pic>
      <p:pic>
        <p:nvPicPr>
          <p:cNvPr id="9" name="Picture 8">
            <a:extLst>
              <a:ext uri="{FF2B5EF4-FFF2-40B4-BE49-F238E27FC236}">
                <a16:creationId xmlns:a16="http://schemas.microsoft.com/office/drawing/2014/main" id="{AF372255-6DB6-35E7-7DDB-0FB474F08CAF}"/>
              </a:ext>
            </a:extLst>
          </p:cNvPr>
          <p:cNvPicPr>
            <a:picLocks noChangeAspect="1"/>
          </p:cNvPicPr>
          <p:nvPr/>
        </p:nvPicPr>
        <p:blipFill>
          <a:blip r:embed="rId3"/>
          <a:stretch>
            <a:fillRect/>
          </a:stretch>
        </p:blipFill>
        <p:spPr>
          <a:xfrm>
            <a:off x="7176085" y="1726620"/>
            <a:ext cx="1818977" cy="1780098"/>
          </a:xfrm>
          <a:prstGeom prst="rect">
            <a:avLst/>
          </a:prstGeom>
        </p:spPr>
      </p:pic>
      <p:pic>
        <p:nvPicPr>
          <p:cNvPr id="13" name="Picture 12" descr="A picture containing text, monitor, indoor, electronics&#10;&#10;Description automatically generated">
            <a:extLst>
              <a:ext uri="{FF2B5EF4-FFF2-40B4-BE49-F238E27FC236}">
                <a16:creationId xmlns:a16="http://schemas.microsoft.com/office/drawing/2014/main" id="{A634D437-3951-0191-B785-04C822C0620E}"/>
              </a:ext>
            </a:extLst>
          </p:cNvPr>
          <p:cNvPicPr>
            <a:picLocks noChangeAspect="1"/>
          </p:cNvPicPr>
          <p:nvPr/>
        </p:nvPicPr>
        <p:blipFill>
          <a:blip r:embed="rId4"/>
          <a:stretch>
            <a:fillRect/>
          </a:stretch>
        </p:blipFill>
        <p:spPr>
          <a:xfrm>
            <a:off x="3804284" y="1622599"/>
            <a:ext cx="1928504" cy="1769270"/>
          </a:xfrm>
          <a:prstGeom prst="rect">
            <a:avLst/>
          </a:prstGeom>
        </p:spPr>
      </p:pic>
      <p:pic>
        <p:nvPicPr>
          <p:cNvPr id="15" name="Picture 14">
            <a:extLst>
              <a:ext uri="{FF2B5EF4-FFF2-40B4-BE49-F238E27FC236}">
                <a16:creationId xmlns:a16="http://schemas.microsoft.com/office/drawing/2014/main" id="{F6CCBED8-F3E5-69CF-AA49-0B5049B5E81A}"/>
              </a:ext>
            </a:extLst>
          </p:cNvPr>
          <p:cNvPicPr>
            <a:picLocks noChangeAspect="1"/>
          </p:cNvPicPr>
          <p:nvPr/>
        </p:nvPicPr>
        <p:blipFill>
          <a:blip r:embed="rId5"/>
          <a:stretch>
            <a:fillRect/>
          </a:stretch>
        </p:blipFill>
        <p:spPr>
          <a:xfrm>
            <a:off x="7008478" y="4270664"/>
            <a:ext cx="2385036" cy="1676400"/>
          </a:xfrm>
          <a:prstGeom prst="rect">
            <a:avLst/>
          </a:prstGeom>
        </p:spPr>
      </p:pic>
      <p:sp>
        <p:nvSpPr>
          <p:cNvPr id="17" name="TextBox 16">
            <a:extLst>
              <a:ext uri="{FF2B5EF4-FFF2-40B4-BE49-F238E27FC236}">
                <a16:creationId xmlns:a16="http://schemas.microsoft.com/office/drawing/2014/main" id="{0B5B4EC6-8237-3F9F-D0D4-EEA737261727}"/>
              </a:ext>
            </a:extLst>
          </p:cNvPr>
          <p:cNvSpPr txBox="1"/>
          <p:nvPr/>
        </p:nvSpPr>
        <p:spPr>
          <a:xfrm>
            <a:off x="3094893" y="857583"/>
            <a:ext cx="3347286" cy="338554"/>
          </a:xfrm>
          <a:prstGeom prst="rect">
            <a:avLst/>
          </a:prstGeom>
          <a:solidFill>
            <a:schemeClr val="tx2">
              <a:lumMod val="40000"/>
              <a:lumOff val="60000"/>
            </a:schemeClr>
          </a:solidFill>
          <a:ln>
            <a:solidFill>
              <a:schemeClr val="tx1">
                <a:lumMod val="50000"/>
                <a:lumOff val="50000"/>
              </a:schemeClr>
            </a:solidFill>
          </a:ln>
        </p:spPr>
        <p:txBody>
          <a:bodyPr wrap="square" rtlCol="0">
            <a:spAutoFit/>
          </a:bodyPr>
          <a:lstStyle/>
          <a:p>
            <a:pPr algn="ctr"/>
            <a:r>
              <a:rPr lang="en-AU" sz="1600">
                <a:latin typeface="Arial" panose="020B0604020202020204" pitchFamily="34" charset="0"/>
                <a:cs typeface="Arial" panose="020B0604020202020204" pitchFamily="34" charset="0"/>
              </a:rPr>
              <a:t>Current Generation</a:t>
            </a:r>
          </a:p>
        </p:txBody>
      </p:sp>
      <p:sp>
        <p:nvSpPr>
          <p:cNvPr id="20" name="TextBox 19">
            <a:extLst>
              <a:ext uri="{FF2B5EF4-FFF2-40B4-BE49-F238E27FC236}">
                <a16:creationId xmlns:a16="http://schemas.microsoft.com/office/drawing/2014/main" id="{28DFD4D4-54D0-F45A-C4BD-7163C6BFE76D}"/>
              </a:ext>
            </a:extLst>
          </p:cNvPr>
          <p:cNvSpPr txBox="1"/>
          <p:nvPr/>
        </p:nvSpPr>
        <p:spPr>
          <a:xfrm>
            <a:off x="3889293" y="3368219"/>
            <a:ext cx="1758485" cy="276999"/>
          </a:xfrm>
          <a:prstGeom prst="rect">
            <a:avLst/>
          </a:prstGeom>
          <a:noFill/>
        </p:spPr>
        <p:txBody>
          <a:bodyPr wrap="square" rtlCol="0">
            <a:spAutoFit/>
          </a:bodyPr>
          <a:lstStyle/>
          <a:p>
            <a:pPr algn="l"/>
            <a:r>
              <a:rPr lang="en-AU" sz="1200" err="1">
                <a:latin typeface="Arial" panose="020B0604020202020204" pitchFamily="34" charset="0"/>
                <a:cs typeface="Arial" panose="020B0604020202020204" pitchFamily="34" charset="0"/>
              </a:rPr>
              <a:t>CrossControl</a:t>
            </a:r>
            <a:r>
              <a:rPr lang="en-AU" sz="1200">
                <a:latin typeface="Arial" panose="020B0604020202020204" pitchFamily="34" charset="0"/>
                <a:cs typeface="Arial" panose="020B0604020202020204" pitchFamily="34" charset="0"/>
              </a:rPr>
              <a:t> Display 9</a:t>
            </a:r>
          </a:p>
        </p:txBody>
      </p:sp>
      <p:sp>
        <p:nvSpPr>
          <p:cNvPr id="21" name="TextBox 20">
            <a:extLst>
              <a:ext uri="{FF2B5EF4-FFF2-40B4-BE49-F238E27FC236}">
                <a16:creationId xmlns:a16="http://schemas.microsoft.com/office/drawing/2014/main" id="{F3CBBA2C-A0A7-C277-F4B4-587EAEE23757}"/>
              </a:ext>
            </a:extLst>
          </p:cNvPr>
          <p:cNvSpPr txBox="1"/>
          <p:nvPr/>
        </p:nvSpPr>
        <p:spPr>
          <a:xfrm>
            <a:off x="4303936" y="1307694"/>
            <a:ext cx="929198" cy="338554"/>
          </a:xfrm>
          <a:prstGeom prst="rect">
            <a:avLst/>
          </a:prstGeom>
          <a:noFill/>
        </p:spPr>
        <p:txBody>
          <a:bodyPr wrap="square" rtlCol="0">
            <a:spAutoFit/>
          </a:bodyPr>
          <a:lstStyle/>
          <a:p>
            <a:pPr algn="l"/>
            <a:r>
              <a:rPr lang="en-AU" sz="1600">
                <a:latin typeface="Arial" panose="020B0604020202020204" pitchFamily="34" charset="0"/>
                <a:cs typeface="Arial" panose="020B0604020202020204" pitchFamily="34" charset="0"/>
              </a:rPr>
              <a:t>D9S2-A</a:t>
            </a:r>
          </a:p>
        </p:txBody>
      </p:sp>
      <p:sp>
        <p:nvSpPr>
          <p:cNvPr id="22" name="TextBox 21">
            <a:extLst>
              <a:ext uri="{FF2B5EF4-FFF2-40B4-BE49-F238E27FC236}">
                <a16:creationId xmlns:a16="http://schemas.microsoft.com/office/drawing/2014/main" id="{F12A9C76-D7FF-7DA4-C8FD-4AC6BB97AAAB}"/>
              </a:ext>
            </a:extLst>
          </p:cNvPr>
          <p:cNvSpPr txBox="1"/>
          <p:nvPr/>
        </p:nvSpPr>
        <p:spPr>
          <a:xfrm>
            <a:off x="6442179" y="857583"/>
            <a:ext cx="3347286" cy="338554"/>
          </a:xfrm>
          <a:prstGeom prst="rect">
            <a:avLst/>
          </a:prstGeom>
          <a:solidFill>
            <a:schemeClr val="tx2">
              <a:lumMod val="40000"/>
              <a:lumOff val="60000"/>
            </a:schemeClr>
          </a:solidFill>
          <a:ln>
            <a:solidFill>
              <a:schemeClr val="tx1">
                <a:lumMod val="50000"/>
                <a:lumOff val="50000"/>
              </a:schemeClr>
            </a:solidFill>
          </a:ln>
        </p:spPr>
        <p:txBody>
          <a:bodyPr wrap="square" rtlCol="0">
            <a:spAutoFit/>
          </a:bodyPr>
          <a:lstStyle/>
          <a:p>
            <a:pPr algn="ctr"/>
            <a:r>
              <a:rPr lang="en-AU" sz="1600">
                <a:latin typeface="Arial" panose="020B0604020202020204" pitchFamily="34" charset="0"/>
                <a:cs typeface="Arial" panose="020B0604020202020204" pitchFamily="34" charset="0"/>
              </a:rPr>
              <a:t>Next Generation</a:t>
            </a:r>
          </a:p>
        </p:txBody>
      </p:sp>
      <p:sp>
        <p:nvSpPr>
          <p:cNvPr id="24" name="TextBox 23">
            <a:extLst>
              <a:ext uri="{FF2B5EF4-FFF2-40B4-BE49-F238E27FC236}">
                <a16:creationId xmlns:a16="http://schemas.microsoft.com/office/drawing/2014/main" id="{D9301A12-DBED-4115-85FE-E32991F68521}"/>
              </a:ext>
            </a:extLst>
          </p:cNvPr>
          <p:cNvSpPr txBox="1"/>
          <p:nvPr/>
        </p:nvSpPr>
        <p:spPr>
          <a:xfrm>
            <a:off x="7651222" y="1322348"/>
            <a:ext cx="929198" cy="338554"/>
          </a:xfrm>
          <a:prstGeom prst="rect">
            <a:avLst/>
          </a:prstGeom>
          <a:noFill/>
        </p:spPr>
        <p:txBody>
          <a:bodyPr wrap="square" rtlCol="0">
            <a:spAutoFit/>
          </a:bodyPr>
          <a:lstStyle/>
          <a:p>
            <a:pPr algn="l"/>
            <a:r>
              <a:rPr lang="en-AU" sz="1600">
                <a:latin typeface="Arial" panose="020B0604020202020204" pitchFamily="34" charset="0"/>
                <a:cs typeface="Arial" panose="020B0604020202020204" pitchFamily="34" charset="0"/>
              </a:rPr>
              <a:t>D9S2-B</a:t>
            </a:r>
          </a:p>
        </p:txBody>
      </p:sp>
      <p:sp>
        <p:nvSpPr>
          <p:cNvPr id="25" name="TextBox 24">
            <a:extLst>
              <a:ext uri="{FF2B5EF4-FFF2-40B4-BE49-F238E27FC236}">
                <a16:creationId xmlns:a16="http://schemas.microsoft.com/office/drawing/2014/main" id="{1A1D5743-4645-893C-86B1-5CBE35372169}"/>
              </a:ext>
            </a:extLst>
          </p:cNvPr>
          <p:cNvSpPr txBox="1"/>
          <p:nvPr/>
        </p:nvSpPr>
        <p:spPr>
          <a:xfrm>
            <a:off x="7321587" y="3340330"/>
            <a:ext cx="1758485" cy="276999"/>
          </a:xfrm>
          <a:prstGeom prst="rect">
            <a:avLst/>
          </a:prstGeom>
          <a:noFill/>
        </p:spPr>
        <p:txBody>
          <a:bodyPr wrap="square" rtlCol="0">
            <a:spAutoFit/>
          </a:bodyPr>
          <a:lstStyle/>
          <a:p>
            <a:pPr algn="l"/>
            <a:r>
              <a:rPr lang="en-AU" sz="1200" err="1">
                <a:latin typeface="Arial" panose="020B0604020202020204" pitchFamily="34" charset="0"/>
                <a:cs typeface="Arial" panose="020B0604020202020204" pitchFamily="34" charset="0"/>
              </a:rPr>
              <a:t>CrossControl</a:t>
            </a:r>
            <a:r>
              <a:rPr lang="en-AU" sz="1200">
                <a:latin typeface="Arial" panose="020B0604020202020204" pitchFamily="34" charset="0"/>
                <a:cs typeface="Arial" panose="020B0604020202020204" pitchFamily="34" charset="0"/>
              </a:rPr>
              <a:t> X900</a:t>
            </a:r>
          </a:p>
        </p:txBody>
      </p:sp>
      <p:sp>
        <p:nvSpPr>
          <p:cNvPr id="27" name="TextBox 26">
            <a:extLst>
              <a:ext uri="{FF2B5EF4-FFF2-40B4-BE49-F238E27FC236}">
                <a16:creationId xmlns:a16="http://schemas.microsoft.com/office/drawing/2014/main" id="{235254BF-BD46-AD0D-6DC2-15D2C52F00E2}"/>
              </a:ext>
            </a:extLst>
          </p:cNvPr>
          <p:cNvSpPr txBox="1"/>
          <p:nvPr/>
        </p:nvSpPr>
        <p:spPr>
          <a:xfrm>
            <a:off x="4296853" y="3818902"/>
            <a:ext cx="1040077" cy="338554"/>
          </a:xfrm>
          <a:prstGeom prst="rect">
            <a:avLst/>
          </a:prstGeom>
          <a:noFill/>
        </p:spPr>
        <p:txBody>
          <a:bodyPr wrap="square" rtlCol="0">
            <a:spAutoFit/>
          </a:bodyPr>
          <a:lstStyle/>
          <a:p>
            <a:pPr algn="l"/>
            <a:r>
              <a:rPr lang="en-AU" sz="1600">
                <a:latin typeface="Arial" panose="020B0604020202020204" pitchFamily="34" charset="0"/>
                <a:cs typeface="Arial" panose="020B0604020202020204" pitchFamily="34" charset="0"/>
              </a:rPr>
              <a:t>D12S1-A</a:t>
            </a:r>
          </a:p>
        </p:txBody>
      </p:sp>
      <p:sp>
        <p:nvSpPr>
          <p:cNvPr id="28" name="TextBox 27">
            <a:extLst>
              <a:ext uri="{FF2B5EF4-FFF2-40B4-BE49-F238E27FC236}">
                <a16:creationId xmlns:a16="http://schemas.microsoft.com/office/drawing/2014/main" id="{3233EA09-BB68-8962-0532-1B8F130AAF3D}"/>
              </a:ext>
            </a:extLst>
          </p:cNvPr>
          <p:cNvSpPr txBox="1"/>
          <p:nvPr/>
        </p:nvSpPr>
        <p:spPr>
          <a:xfrm>
            <a:off x="7680790" y="3867924"/>
            <a:ext cx="1040077" cy="338554"/>
          </a:xfrm>
          <a:prstGeom prst="rect">
            <a:avLst/>
          </a:prstGeom>
          <a:noFill/>
        </p:spPr>
        <p:txBody>
          <a:bodyPr wrap="square" rtlCol="0">
            <a:spAutoFit/>
          </a:bodyPr>
          <a:lstStyle/>
          <a:p>
            <a:pPr algn="l"/>
            <a:r>
              <a:rPr lang="en-AU" sz="1600">
                <a:latin typeface="Arial" panose="020B0604020202020204" pitchFamily="34" charset="0"/>
                <a:cs typeface="Arial" panose="020B0604020202020204" pitchFamily="34" charset="0"/>
              </a:rPr>
              <a:t>D12S4-A</a:t>
            </a:r>
          </a:p>
        </p:txBody>
      </p:sp>
      <p:sp>
        <p:nvSpPr>
          <p:cNvPr id="30" name="TextBox 29">
            <a:extLst>
              <a:ext uri="{FF2B5EF4-FFF2-40B4-BE49-F238E27FC236}">
                <a16:creationId xmlns:a16="http://schemas.microsoft.com/office/drawing/2014/main" id="{F629DD99-1F29-AFF8-9FBC-B34D8EAFB9FF}"/>
              </a:ext>
            </a:extLst>
          </p:cNvPr>
          <p:cNvSpPr txBox="1"/>
          <p:nvPr/>
        </p:nvSpPr>
        <p:spPr>
          <a:xfrm>
            <a:off x="4289771" y="6177021"/>
            <a:ext cx="1506254" cy="276999"/>
          </a:xfrm>
          <a:prstGeom prst="rect">
            <a:avLst/>
          </a:prstGeom>
          <a:noFill/>
        </p:spPr>
        <p:txBody>
          <a:bodyPr wrap="square" rtlCol="0">
            <a:spAutoFit/>
          </a:bodyPr>
          <a:lstStyle/>
          <a:p>
            <a:pPr algn="l"/>
            <a:r>
              <a:rPr lang="en-AU" sz="1200" err="1">
                <a:latin typeface="Arial" panose="020B0604020202020204" pitchFamily="34" charset="0"/>
                <a:cs typeface="Arial" panose="020B0604020202020204" pitchFamily="34" charset="0"/>
              </a:rPr>
              <a:t>CrossControl</a:t>
            </a:r>
            <a:r>
              <a:rPr lang="en-AU" sz="1200">
                <a:latin typeface="Arial" panose="020B0604020202020204" pitchFamily="34" charset="0"/>
                <a:cs typeface="Arial" panose="020B0604020202020204" pitchFamily="34" charset="0"/>
              </a:rPr>
              <a:t> XM2</a:t>
            </a:r>
          </a:p>
        </p:txBody>
      </p:sp>
      <p:sp>
        <p:nvSpPr>
          <p:cNvPr id="31" name="TextBox 30">
            <a:extLst>
              <a:ext uri="{FF2B5EF4-FFF2-40B4-BE49-F238E27FC236}">
                <a16:creationId xmlns:a16="http://schemas.microsoft.com/office/drawing/2014/main" id="{AE16958E-6EEF-7FB9-6B3E-11E754CF84AE}"/>
              </a:ext>
            </a:extLst>
          </p:cNvPr>
          <p:cNvSpPr txBox="1"/>
          <p:nvPr/>
        </p:nvSpPr>
        <p:spPr>
          <a:xfrm>
            <a:off x="7542821" y="6157299"/>
            <a:ext cx="1316014" cy="276999"/>
          </a:xfrm>
          <a:prstGeom prst="rect">
            <a:avLst/>
          </a:prstGeom>
          <a:noFill/>
        </p:spPr>
        <p:txBody>
          <a:bodyPr wrap="square" rtlCol="0">
            <a:spAutoFit/>
          </a:bodyPr>
          <a:lstStyle/>
          <a:p>
            <a:pPr algn="l"/>
            <a:r>
              <a:rPr lang="en-AU" sz="1200" err="1">
                <a:latin typeface="Arial" panose="020B0604020202020204" pitchFamily="34" charset="0"/>
                <a:cs typeface="Arial" panose="020B0604020202020204" pitchFamily="34" charset="0"/>
              </a:rPr>
              <a:t>Motium</a:t>
            </a:r>
            <a:r>
              <a:rPr lang="en-AU" sz="1200">
                <a:latin typeface="Arial" panose="020B0604020202020204" pitchFamily="34" charset="0"/>
                <a:cs typeface="Arial" panose="020B0604020202020204" pitchFamily="34" charset="0"/>
              </a:rPr>
              <a:t> MP1225</a:t>
            </a:r>
          </a:p>
        </p:txBody>
      </p:sp>
      <p:sp>
        <p:nvSpPr>
          <p:cNvPr id="33" name="Rectangle: Rounded Corners 32">
            <a:extLst>
              <a:ext uri="{FF2B5EF4-FFF2-40B4-BE49-F238E27FC236}">
                <a16:creationId xmlns:a16="http://schemas.microsoft.com/office/drawing/2014/main" id="{FF6BBCE9-A323-1BB5-D243-11F8F4CEE3BE}"/>
              </a:ext>
            </a:extLst>
          </p:cNvPr>
          <p:cNvSpPr/>
          <p:nvPr/>
        </p:nvSpPr>
        <p:spPr>
          <a:xfrm>
            <a:off x="816920" y="1884881"/>
            <a:ext cx="1673452" cy="9550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a:t>9” Range</a:t>
            </a:r>
          </a:p>
        </p:txBody>
      </p:sp>
      <p:sp>
        <p:nvSpPr>
          <p:cNvPr id="34" name="Rectangle: Rounded Corners 33">
            <a:extLst>
              <a:ext uri="{FF2B5EF4-FFF2-40B4-BE49-F238E27FC236}">
                <a16:creationId xmlns:a16="http://schemas.microsoft.com/office/drawing/2014/main" id="{7E3F6C32-A41C-E1CB-E075-CF28E944CA86}"/>
              </a:ext>
            </a:extLst>
          </p:cNvPr>
          <p:cNvSpPr/>
          <p:nvPr/>
        </p:nvSpPr>
        <p:spPr>
          <a:xfrm>
            <a:off x="816920" y="4631347"/>
            <a:ext cx="1673452" cy="9550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a:t>12” Range</a:t>
            </a:r>
          </a:p>
        </p:txBody>
      </p:sp>
      <p:sp>
        <p:nvSpPr>
          <p:cNvPr id="3" name="Rectangle: Rounded Corners 2">
            <a:extLst>
              <a:ext uri="{FF2B5EF4-FFF2-40B4-BE49-F238E27FC236}">
                <a16:creationId xmlns:a16="http://schemas.microsoft.com/office/drawing/2014/main" id="{19D2BAF1-9804-6C16-82E2-0E1210CCBDA1}"/>
              </a:ext>
            </a:extLst>
          </p:cNvPr>
          <p:cNvSpPr/>
          <p:nvPr/>
        </p:nvSpPr>
        <p:spPr>
          <a:xfrm>
            <a:off x="9982200" y="861086"/>
            <a:ext cx="2044700" cy="120901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Display 9</a:t>
            </a:r>
          </a:p>
          <a:p>
            <a:pPr algn="ctr"/>
            <a:r>
              <a:rPr lang="en-AU"/>
              <a:t>EOL Notice</a:t>
            </a:r>
          </a:p>
          <a:p>
            <a:pPr algn="ctr"/>
            <a:r>
              <a:rPr lang="en-AU"/>
              <a:t>PL9_ECN_011</a:t>
            </a:r>
          </a:p>
          <a:p>
            <a:pPr algn="ctr"/>
            <a:r>
              <a:rPr lang="en-AU"/>
              <a:t>31-Oct-2022</a:t>
            </a:r>
          </a:p>
        </p:txBody>
      </p:sp>
      <p:graphicFrame>
        <p:nvGraphicFramePr>
          <p:cNvPr id="6" name="Object 5">
            <a:extLst>
              <a:ext uri="{FF2B5EF4-FFF2-40B4-BE49-F238E27FC236}">
                <a16:creationId xmlns:a16="http://schemas.microsoft.com/office/drawing/2014/main" id="{FEB71C76-C0E9-8FA6-B800-7457D69D07E7}"/>
              </a:ext>
            </a:extLst>
          </p:cNvPr>
          <p:cNvGraphicFramePr>
            <a:graphicFrameLocks noChangeAspect="1"/>
          </p:cNvGraphicFramePr>
          <p:nvPr>
            <p:extLst>
              <p:ext uri="{D42A27DB-BD31-4B8C-83A1-F6EECF244321}">
                <p14:modId xmlns:p14="http://schemas.microsoft.com/office/powerpoint/2010/main" val="3889506090"/>
              </p:ext>
            </p:extLst>
          </p:nvPr>
        </p:nvGraphicFramePr>
        <p:xfrm>
          <a:off x="10541306" y="2362398"/>
          <a:ext cx="914400" cy="771525"/>
        </p:xfrm>
        <a:graphic>
          <a:graphicData uri="http://schemas.openxmlformats.org/presentationml/2006/ole">
            <mc:AlternateContent xmlns:mc="http://schemas.openxmlformats.org/markup-compatibility/2006">
              <mc:Choice xmlns:v="urn:schemas-microsoft-com:vml" Requires="v">
                <p:oleObj name="PDF" showAsIcon="1" r:id="rId6" imgW="914400" imgH="771480" progId="FoxitReader.Document">
                  <p:embed/>
                </p:oleObj>
              </mc:Choice>
              <mc:Fallback>
                <p:oleObj name="PDF" showAsIcon="1" r:id="rId6" imgW="914400" imgH="771480" progId="FoxitReader.Document">
                  <p:embed/>
                  <p:pic>
                    <p:nvPicPr>
                      <p:cNvPr id="6" name="Object 5">
                        <a:extLst>
                          <a:ext uri="{FF2B5EF4-FFF2-40B4-BE49-F238E27FC236}">
                            <a16:creationId xmlns:a16="http://schemas.microsoft.com/office/drawing/2014/main" id="{FEB71C76-C0E9-8FA6-B800-7457D69D07E7}"/>
                          </a:ext>
                        </a:extLst>
                      </p:cNvPr>
                      <p:cNvPicPr/>
                      <p:nvPr/>
                    </p:nvPicPr>
                    <p:blipFill>
                      <a:blip r:embed="rId7"/>
                      <a:stretch>
                        <a:fillRect/>
                      </a:stretch>
                    </p:blipFill>
                    <p:spPr>
                      <a:xfrm>
                        <a:off x="10541306" y="236239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42883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6" grpId="0" animBg="1"/>
      <p:bldP spid="23" grpId="0" animBg="1"/>
      <p:bldP spid="19" grpId="0" animBg="1"/>
      <p:bldP spid="17" grpId="0" animBg="1"/>
      <p:bldP spid="20" grpId="0"/>
      <p:bldP spid="21" grpId="0"/>
      <p:bldP spid="22" grpId="0" animBg="1"/>
      <p:bldP spid="24" grpId="0"/>
      <p:bldP spid="25" grpId="0"/>
      <p:bldP spid="27" grpId="0"/>
      <p:bldP spid="28" grpId="0"/>
      <p:bldP spid="30" grpId="0"/>
      <p:bldP spid="31"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8145B-7CCB-42EC-AA3C-95C83C4080F4}"/>
              </a:ext>
            </a:extLst>
          </p:cNvPr>
          <p:cNvSpPr>
            <a:spLocks noGrp="1"/>
          </p:cNvSpPr>
          <p:nvPr>
            <p:ph type="body" sz="quarter" idx="20"/>
          </p:nvPr>
        </p:nvSpPr>
        <p:spPr/>
        <p:txBody>
          <a:bodyPr/>
          <a:lstStyle/>
          <a:p>
            <a:r>
              <a:rPr lang="en-US"/>
              <a:t>Installation Gotchas</a:t>
            </a:r>
            <a:endParaRPr lang="en-ID"/>
          </a:p>
        </p:txBody>
      </p:sp>
      <p:sp>
        <p:nvSpPr>
          <p:cNvPr id="3" name="Title 2">
            <a:extLst>
              <a:ext uri="{FF2B5EF4-FFF2-40B4-BE49-F238E27FC236}">
                <a16:creationId xmlns:a16="http://schemas.microsoft.com/office/drawing/2014/main" id="{02AE560B-B673-43A4-BA00-F174F2EEF947}"/>
              </a:ext>
            </a:extLst>
          </p:cNvPr>
          <p:cNvSpPr>
            <a:spLocks noGrp="1"/>
          </p:cNvSpPr>
          <p:nvPr>
            <p:ph type="title"/>
          </p:nvPr>
        </p:nvSpPr>
        <p:spPr/>
        <p:txBody>
          <a:bodyPr/>
          <a:lstStyle/>
          <a:p>
            <a:r>
              <a:rPr lang="en-US"/>
              <a:t>Appendix</a:t>
            </a:r>
            <a:endParaRPr lang="en-ID"/>
          </a:p>
        </p:txBody>
      </p:sp>
      <p:graphicFrame>
        <p:nvGraphicFramePr>
          <p:cNvPr id="6" name="Table 7">
            <a:extLst>
              <a:ext uri="{FF2B5EF4-FFF2-40B4-BE49-F238E27FC236}">
                <a16:creationId xmlns:a16="http://schemas.microsoft.com/office/drawing/2014/main" id="{5D9FDD5B-B2E1-A721-4619-72024C082887}"/>
              </a:ext>
            </a:extLst>
          </p:cNvPr>
          <p:cNvGraphicFramePr>
            <a:graphicFrameLocks noGrp="1"/>
          </p:cNvGraphicFramePr>
          <p:nvPr>
            <p:ph sz="quarter" idx="21"/>
            <p:extLst>
              <p:ext uri="{D42A27DB-BD31-4B8C-83A1-F6EECF244321}">
                <p14:modId xmlns:p14="http://schemas.microsoft.com/office/powerpoint/2010/main" val="838611429"/>
              </p:ext>
            </p:extLst>
          </p:nvPr>
        </p:nvGraphicFramePr>
        <p:xfrm>
          <a:off x="609601" y="1389165"/>
          <a:ext cx="10501781" cy="4937760"/>
        </p:xfrm>
        <a:graphic>
          <a:graphicData uri="http://schemas.openxmlformats.org/drawingml/2006/table">
            <a:tbl>
              <a:tblPr firstRow="1" bandRow="1">
                <a:tableStyleId>{6E25E649-3F16-4E02-A733-19D2CDBF48F0}</a:tableStyleId>
              </a:tblPr>
              <a:tblGrid>
                <a:gridCol w="3604846">
                  <a:extLst>
                    <a:ext uri="{9D8B030D-6E8A-4147-A177-3AD203B41FA5}">
                      <a16:colId xmlns:a16="http://schemas.microsoft.com/office/drawing/2014/main" val="827013832"/>
                    </a:ext>
                  </a:extLst>
                </a:gridCol>
                <a:gridCol w="6896935">
                  <a:extLst>
                    <a:ext uri="{9D8B030D-6E8A-4147-A177-3AD203B41FA5}">
                      <a16:colId xmlns:a16="http://schemas.microsoft.com/office/drawing/2014/main" val="2880787096"/>
                    </a:ext>
                  </a:extLst>
                </a:gridCol>
              </a:tblGrid>
              <a:tr h="168356">
                <a:tc>
                  <a:txBody>
                    <a:bodyPr/>
                    <a:lstStyle/>
                    <a:p>
                      <a:r>
                        <a:rPr lang="en-US" sz="1100"/>
                        <a:t>Problem Description</a:t>
                      </a:r>
                      <a:endParaRPr lang="en-ID" sz="1100"/>
                    </a:p>
                  </a:txBody>
                  <a:tcPr/>
                </a:tc>
                <a:tc>
                  <a:txBody>
                    <a:bodyPr/>
                    <a:lstStyle/>
                    <a:p>
                      <a:r>
                        <a:rPr lang="en-US" sz="1100"/>
                        <a:t>To Check</a:t>
                      </a:r>
                      <a:endParaRPr lang="en-ID" sz="1100"/>
                    </a:p>
                  </a:txBody>
                  <a:tcPr/>
                </a:tc>
                <a:extLst>
                  <a:ext uri="{0D108BD9-81ED-4DB2-BD59-A6C34878D82A}">
                    <a16:rowId xmlns:a16="http://schemas.microsoft.com/office/drawing/2014/main" val="1188582337"/>
                  </a:ext>
                </a:extLst>
              </a:tr>
              <a:tr h="168356">
                <a:tc>
                  <a:txBody>
                    <a:bodyPr/>
                    <a:lstStyle/>
                    <a:p>
                      <a:r>
                        <a:rPr lang="en-US" sz="1100" b="0"/>
                        <a:t>Installation Process not completed with message "Installation failed'</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a:solidFill>
                            <a:schemeClr val="dk1"/>
                          </a:solidFill>
                          <a:effectLst/>
                          <a:latin typeface="+mn-lt"/>
                          <a:ea typeface="+mn-ea"/>
                          <a:cs typeface="+mn-cs"/>
                        </a:rPr>
                        <a:t>Check if the appropriate files and folder has been created correctly on the USB key:</a:t>
                      </a:r>
                      <a:r>
                        <a:rPr lang="en-US" sz="1100" b="0" i="0" kern="1200">
                          <a:solidFill>
                            <a:schemeClr val="dk1"/>
                          </a:solidFill>
                          <a:effectLst/>
                          <a:latin typeface="+mn-lt"/>
                          <a:ea typeface="+mn-ea"/>
                          <a:cs typeface="+mn-cs"/>
                          <a:hlinkClick r:id="rId2"/>
                        </a:rPr>
                        <a:t>USB File Structure when using MASEP &gt;= v3.3.1</a:t>
                      </a:r>
                      <a:endParaRPr lang="en-US" sz="1100" b="0" i="0" kern="1200">
                        <a:solidFill>
                          <a:schemeClr val="dk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a:solidFill>
                            <a:schemeClr val="dk1"/>
                          </a:solidFill>
                          <a:effectLst/>
                          <a:latin typeface="+mn-lt"/>
                          <a:ea typeface="+mn-ea"/>
                          <a:cs typeface="+mn-cs"/>
                        </a:rPr>
                        <a:t>The error message may also be the consequence of app-sqfs that not getting installed properly on previous attempt, refer to </a:t>
                      </a:r>
                      <a:r>
                        <a:rPr lang="en-US" sz="1100" b="0"/>
                        <a:t>section where </a:t>
                      </a:r>
                      <a:r>
                        <a:rPr lang="en-US" sz="1100" b="0" i="1"/>
                        <a:t>error messages generated "no app-*.sqfs found</a:t>
                      </a:r>
                      <a:r>
                        <a:rPr lang="en-US" sz="1100" b="0" i="0"/>
                        <a:t> for things to check.</a:t>
                      </a:r>
                      <a:endParaRPr lang="en-US" sz="1100" b="0" i="1" kern="1200">
                        <a:solidFill>
                          <a:schemeClr val="dk1"/>
                        </a:solidFill>
                        <a:effectLst/>
                        <a:latin typeface="+mn-lt"/>
                        <a:ea typeface="+mn-ea"/>
                        <a:cs typeface="+mn-cs"/>
                      </a:endParaRPr>
                    </a:p>
                  </a:txBody>
                  <a:tcPr/>
                </a:tc>
                <a:extLst>
                  <a:ext uri="{0D108BD9-81ED-4DB2-BD59-A6C34878D82A}">
                    <a16:rowId xmlns:a16="http://schemas.microsoft.com/office/drawing/2014/main" val="433999577"/>
                  </a:ext>
                </a:extLst>
              </a:tr>
              <a:tr h="168356">
                <a:tc>
                  <a:txBody>
                    <a:bodyPr/>
                    <a:lstStyle/>
                    <a:p>
                      <a:r>
                        <a:rPr lang="en-US" sz="1100" b="0"/>
                        <a:t>When doing some changes on hmcmd.conf file, the changes are not being read after inserting USB key and still uses the old one somehow</a:t>
                      </a:r>
                      <a:endParaRPr lang="en-ID" sz="1100" b="0"/>
                    </a:p>
                  </a:txBody>
                  <a:tcPr/>
                </a:tc>
                <a:tc>
                  <a:txBody>
                    <a:bodyPr/>
                    <a:lstStyle/>
                    <a:p>
                      <a:pPr marL="171450" indent="-171450">
                        <a:buFont typeface="Arial" panose="020B0604020202020204" pitchFamily="34" charset="0"/>
                        <a:buChar char="•"/>
                      </a:pPr>
                      <a:r>
                        <a:rPr lang="en-US" sz="1100" b="0">
                          <a:latin typeface="+mn-lt"/>
                          <a:cs typeface="Courier New" panose="02070309020205020404" pitchFamily="49" charset="0"/>
                        </a:rPr>
                        <a:t>Remove the </a:t>
                      </a:r>
                      <a:r>
                        <a:rPr lang="en-US" sz="1100" b="0" i="1">
                          <a:latin typeface="+mn-lt"/>
                          <a:cs typeface="Courier New" panose="02070309020205020404" pitchFamily="49" charset="0"/>
                        </a:rPr>
                        <a:t>site-ConvertedHmcmdConfig.sqfs</a:t>
                      </a:r>
                      <a:r>
                        <a:rPr lang="en-US" sz="1100" b="0">
                          <a:latin typeface="+mn-lt"/>
                          <a:cs typeface="Courier New" panose="02070309020205020404" pitchFamily="49" charset="0"/>
                        </a:rPr>
                        <a:t> that was created from previous installation in the USB key. It will get re-created next time you plug the USB</a:t>
                      </a:r>
                      <a:endParaRPr lang="en-ID" sz="1100" b="0">
                        <a:latin typeface="+mn-lt"/>
                        <a:cs typeface="Courier New" panose="02070309020205020404" pitchFamily="49" charset="0"/>
                      </a:endParaRPr>
                    </a:p>
                  </a:txBody>
                  <a:tcPr/>
                </a:tc>
                <a:extLst>
                  <a:ext uri="{0D108BD9-81ED-4DB2-BD59-A6C34878D82A}">
                    <a16:rowId xmlns:a16="http://schemas.microsoft.com/office/drawing/2014/main" val="2225192976"/>
                  </a:ext>
                </a:extLst>
              </a:tr>
              <a:tr h="168356">
                <a:tc>
                  <a:txBody>
                    <a:bodyPr/>
                    <a:lstStyle/>
                    <a:p>
                      <a:r>
                        <a:rPr lang="en-US" sz="1100" b="0"/>
                        <a:t>Previous equipment installation not succeeded (because of bad file, etc) and we want to start over</a:t>
                      </a:r>
                      <a:endParaRPr lang="en-ID" sz="1100" b="0"/>
                    </a:p>
                  </a:txBody>
                  <a:tcPr/>
                </a:tc>
                <a:tc>
                  <a:txBody>
                    <a:bodyPr/>
                    <a:lstStyle/>
                    <a:p>
                      <a:pPr marL="0" indent="0">
                        <a:buFont typeface="Arial" panose="020B0604020202020204" pitchFamily="34" charset="0"/>
                        <a:buNone/>
                      </a:pPr>
                      <a:r>
                        <a:rPr lang="en-US" sz="1100" b="0"/>
                        <a:t>#1: As an attempt to clear out any previous installation cache on Screen:</a:t>
                      </a:r>
                    </a:p>
                    <a:p>
                      <a:pPr marL="171450" indent="-171450">
                        <a:buFont typeface="Arial" panose="020B0604020202020204" pitchFamily="34" charset="0"/>
                        <a:buChar char="•"/>
                      </a:pPr>
                      <a:r>
                        <a:rPr lang="en-ID" sz="1100" b="0"/>
                        <a:t>Make sure install USB key is unplugged from screen</a:t>
                      </a:r>
                    </a:p>
                    <a:p>
                      <a:pPr marL="0" indent="0">
                        <a:buFont typeface="Arial" panose="020B0604020202020204" pitchFamily="34" charset="0"/>
                        <a:buNone/>
                      </a:pPr>
                      <a:r>
                        <a:rPr lang="en-ID" sz="900" b="0">
                          <a:latin typeface="Courier New" panose="02070309020205020404" pitchFamily="49" charset="0"/>
                          <a:cs typeface="Courier New" panose="02070309020205020404" pitchFamily="49" charset="0"/>
                        </a:rPr>
                        <a:t>    sudo systemctl stop masep-manager system-menu</a:t>
                      </a:r>
                    </a:p>
                    <a:p>
                      <a:pPr marL="0" indent="0">
                        <a:buFont typeface="Arial" panose="020B0604020202020204" pitchFamily="34" charset="0"/>
                        <a:buNone/>
                      </a:pPr>
                      <a:r>
                        <a:rPr lang="en-ID" sz="900" b="0">
                          <a:latin typeface="Courier New" panose="02070309020205020404" pitchFamily="49" charset="0"/>
                          <a:cs typeface="Courier New" panose="02070309020205020404" pitchFamily="49" charset="0"/>
                        </a:rPr>
                        <a:t>    sudo rm -rf /var/lib/masep-manager</a:t>
                      </a:r>
                    </a:p>
                    <a:p>
                      <a:pPr marL="0" indent="0">
                        <a:buFont typeface="Arial" panose="020B0604020202020204" pitchFamily="34" charset="0"/>
                        <a:buNone/>
                      </a:pPr>
                      <a:r>
                        <a:rPr lang="en-ID" sz="900" b="0">
                          <a:latin typeface="Courier New" panose="02070309020205020404" pitchFamily="49" charset="0"/>
                          <a:cs typeface="Courier New" panose="02070309020205020404" pitchFamily="49" charset="0"/>
                        </a:rPr>
                        <a:t>    sudo systemctl start masep-manager system-menu</a:t>
                      </a:r>
                    </a:p>
                    <a:p>
                      <a:pPr marL="171450" indent="-171450">
                        <a:buFont typeface="Arial" panose="020B0604020202020204" pitchFamily="34" charset="0"/>
                        <a:buChar char="•"/>
                      </a:pPr>
                      <a:r>
                        <a:rPr lang="en-ID" sz="1100" b="0">
                          <a:latin typeface="+mn-lt"/>
                          <a:cs typeface="Courier New" panose="02070309020205020404" pitchFamily="49" charset="0"/>
                        </a:rPr>
                        <a:t>Plug the USB key to start installation again</a:t>
                      </a:r>
                    </a:p>
                    <a:p>
                      <a:pPr marL="0" indent="0">
                        <a:buFont typeface="Arial" panose="020B0604020202020204" pitchFamily="34" charset="0"/>
                        <a:buNone/>
                      </a:pPr>
                      <a:endParaRPr lang="en-ID" sz="1100" b="0">
                        <a:latin typeface="Courier New" panose="02070309020205020404" pitchFamily="49" charset="0"/>
                        <a:cs typeface="Courier New" panose="02070309020205020404" pitchFamily="49" charset="0"/>
                      </a:endParaRPr>
                    </a:p>
                    <a:p>
                      <a:pPr marL="0" indent="0">
                        <a:buFont typeface="Arial" panose="020B0604020202020204" pitchFamily="34" charset="0"/>
                        <a:buNone/>
                      </a:pPr>
                      <a:r>
                        <a:rPr lang="en-ID" sz="1100" b="0">
                          <a:latin typeface="+mn-lt"/>
                          <a:cs typeface="Courier New" panose="02070309020205020404" pitchFamily="49" charset="0"/>
                        </a:rPr>
                        <a:t>#2: If the above failed, to clean previous configuration on Core and Screen:</a:t>
                      </a:r>
                    </a:p>
                    <a:p>
                      <a:pPr marL="0" indent="0">
                        <a:buFont typeface="Arial" panose="020B0604020202020204" pitchFamily="34" charset="0"/>
                        <a:buNone/>
                      </a:pPr>
                      <a:r>
                        <a:rPr lang="en-ID" sz="1100" b="1">
                          <a:latin typeface="+mn-lt"/>
                          <a:cs typeface="Courier New" panose="02070309020205020404" pitchFamily="49" charset="0"/>
                        </a:rPr>
                        <a:t>Core</a:t>
                      </a:r>
                      <a:r>
                        <a:rPr lang="en-ID" sz="1100" b="0">
                          <a:latin typeface="+mn-lt"/>
                          <a:cs typeface="Courier New" panose="02070309020205020404" pitchFamily="49" charset="0"/>
                        </a:rPr>
                        <a:t>:</a:t>
                      </a:r>
                    </a:p>
                    <a:p>
                      <a:pPr marL="171450" indent="-171450">
                        <a:buFont typeface="Arial" panose="020B0604020202020204" pitchFamily="34" charset="0"/>
                        <a:buChar char="•"/>
                      </a:pPr>
                      <a:r>
                        <a:rPr lang="en-ID" sz="1100" b="0">
                          <a:latin typeface="+mn-lt"/>
                          <a:cs typeface="Courier New" panose="02070309020205020404" pitchFamily="49" charset="0"/>
                        </a:rPr>
                        <a:t>Plug the USB Key contain base-installer*.sqfs file directly to USB Core box using USB dongle.</a:t>
                      </a:r>
                    </a:p>
                    <a:p>
                      <a:pPr marL="171450" indent="-171450">
                        <a:buFont typeface="Arial" panose="020B0604020202020204" pitchFamily="34" charset="0"/>
                        <a:buChar char="•"/>
                      </a:pPr>
                      <a:r>
                        <a:rPr lang="en-ID" sz="1100" b="0">
                          <a:latin typeface="+mn-lt"/>
                          <a:cs typeface="Courier New" panose="02070309020205020404" pitchFamily="49" charset="0"/>
                        </a:rPr>
                        <a:t>Wait for the led indicator in Core box to blink really fast, and then remove the USB</a:t>
                      </a:r>
                    </a:p>
                    <a:p>
                      <a:pPr marL="171450" indent="-171450">
                        <a:buFont typeface="Arial" panose="020B0604020202020204" pitchFamily="34" charset="0"/>
                        <a:buChar char="•"/>
                      </a:pPr>
                      <a:r>
                        <a:rPr lang="en-ID" sz="1100" b="0">
                          <a:latin typeface="+mn-lt"/>
                          <a:cs typeface="Courier New" panose="02070309020205020404" pitchFamily="49" charset="0"/>
                        </a:rPr>
                        <a:t>This will leave the Core in “unconfigured” state</a:t>
                      </a:r>
                    </a:p>
                    <a:p>
                      <a:pPr marL="171450" indent="-171450">
                        <a:buFont typeface="Arial" panose="020B0604020202020204" pitchFamily="34" charset="0"/>
                        <a:buChar char="•"/>
                      </a:pPr>
                      <a:endParaRPr lang="en-ID" sz="1100" b="0">
                        <a:latin typeface="+mn-lt"/>
                        <a:cs typeface="Courier New" panose="02070309020205020404" pitchFamily="49" charset="0"/>
                      </a:endParaRPr>
                    </a:p>
                    <a:p>
                      <a:pPr marL="0" indent="0">
                        <a:buFont typeface="Arial" panose="020B0604020202020204" pitchFamily="34" charset="0"/>
                        <a:buNone/>
                      </a:pPr>
                      <a:r>
                        <a:rPr lang="en-ID" sz="1100" b="1">
                          <a:latin typeface="+mn-lt"/>
                          <a:cs typeface="Courier New" panose="02070309020205020404" pitchFamily="49" charset="0"/>
                        </a:rPr>
                        <a:t>Screen:</a:t>
                      </a:r>
                    </a:p>
                    <a:p>
                      <a:pPr marL="171450" indent="-171450">
                        <a:buFont typeface="Arial" panose="020B0604020202020204" pitchFamily="34" charset="0"/>
                        <a:buChar char="•"/>
                      </a:pPr>
                      <a:r>
                        <a:rPr lang="en-ID" sz="1100" b="0">
                          <a:latin typeface="+mn-lt"/>
                          <a:cs typeface="Courier New" panose="02070309020205020404" pitchFamily="49" charset="0"/>
                        </a:rPr>
                        <a:t>This command will remove any custom changes, like configurations, hostnames, application installed, ssh fingerprint, etc:</a:t>
                      </a:r>
                      <a:br>
                        <a:rPr lang="en-ID" sz="1100" b="0">
                          <a:latin typeface="+mn-lt"/>
                          <a:cs typeface="Courier New" panose="02070309020205020404" pitchFamily="49" charset="0"/>
                        </a:rPr>
                      </a:br>
                      <a:r>
                        <a:rPr lang="en-ID" sz="900" b="0" kern="1200">
                          <a:solidFill>
                            <a:schemeClr val="dk1"/>
                          </a:solidFill>
                          <a:latin typeface="Courier New" panose="02070309020205020404" pitchFamily="49" charset="0"/>
                          <a:ea typeface="+mn-ea"/>
                          <a:cs typeface="Courier New" panose="02070309020205020404" pitchFamily="49" charset="0"/>
                        </a:rPr>
                        <a:t>  sudo rm -rf /data/overlay/*/*/; sudo reboot</a:t>
                      </a:r>
                    </a:p>
                    <a:p>
                      <a:pPr marL="171450" indent="-171450">
                        <a:buFont typeface="Arial" panose="020B0604020202020204" pitchFamily="34" charset="0"/>
                        <a:buChar char="•"/>
                      </a:pPr>
                      <a:r>
                        <a:rPr lang="en-ID" sz="1100" b="0">
                          <a:latin typeface="+mn-lt"/>
                          <a:cs typeface="Courier New" panose="02070309020205020404" pitchFamily="49" charset="0"/>
                        </a:rPr>
                        <a:t>For last resort, perform the MASEP migration steps (using hddimg file loaded into bootable usb) to reset the screen</a:t>
                      </a:r>
                    </a:p>
                  </a:txBody>
                  <a:tcPr/>
                </a:tc>
                <a:extLst>
                  <a:ext uri="{0D108BD9-81ED-4DB2-BD59-A6C34878D82A}">
                    <a16:rowId xmlns:a16="http://schemas.microsoft.com/office/drawing/2014/main" val="100814290"/>
                  </a:ext>
                </a:extLst>
              </a:tr>
            </a:tbl>
          </a:graphicData>
        </a:graphic>
      </p:graphicFrame>
    </p:spTree>
    <p:extLst>
      <p:ext uri="{BB962C8B-B14F-4D97-AF65-F5344CB8AC3E}">
        <p14:creationId xmlns:p14="http://schemas.microsoft.com/office/powerpoint/2010/main" val="3703155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8145B-7CCB-42EC-AA3C-95C83C4080F4}"/>
              </a:ext>
            </a:extLst>
          </p:cNvPr>
          <p:cNvSpPr>
            <a:spLocks noGrp="1"/>
          </p:cNvSpPr>
          <p:nvPr>
            <p:ph type="body" sz="quarter" idx="20"/>
          </p:nvPr>
        </p:nvSpPr>
        <p:spPr/>
        <p:txBody>
          <a:bodyPr/>
          <a:lstStyle/>
          <a:p>
            <a:r>
              <a:rPr lang="en-US"/>
              <a:t>Known Limitation</a:t>
            </a:r>
            <a:endParaRPr lang="en-ID"/>
          </a:p>
        </p:txBody>
      </p:sp>
      <p:sp>
        <p:nvSpPr>
          <p:cNvPr id="3" name="Title 2">
            <a:extLst>
              <a:ext uri="{FF2B5EF4-FFF2-40B4-BE49-F238E27FC236}">
                <a16:creationId xmlns:a16="http://schemas.microsoft.com/office/drawing/2014/main" id="{02AE560B-B673-43A4-BA00-F174F2EEF947}"/>
              </a:ext>
            </a:extLst>
          </p:cNvPr>
          <p:cNvSpPr>
            <a:spLocks noGrp="1"/>
          </p:cNvSpPr>
          <p:nvPr>
            <p:ph type="title"/>
          </p:nvPr>
        </p:nvSpPr>
        <p:spPr/>
        <p:txBody>
          <a:bodyPr/>
          <a:lstStyle/>
          <a:p>
            <a:r>
              <a:rPr lang="en-US"/>
              <a:t>Appendix</a:t>
            </a:r>
            <a:endParaRPr lang="en-ID"/>
          </a:p>
        </p:txBody>
      </p:sp>
      <p:graphicFrame>
        <p:nvGraphicFramePr>
          <p:cNvPr id="6" name="Table 7">
            <a:extLst>
              <a:ext uri="{FF2B5EF4-FFF2-40B4-BE49-F238E27FC236}">
                <a16:creationId xmlns:a16="http://schemas.microsoft.com/office/drawing/2014/main" id="{5D9FDD5B-B2E1-A721-4619-72024C082887}"/>
              </a:ext>
            </a:extLst>
          </p:cNvPr>
          <p:cNvGraphicFramePr>
            <a:graphicFrameLocks noGrp="1"/>
          </p:cNvGraphicFramePr>
          <p:nvPr>
            <p:ph sz="quarter" idx="21"/>
            <p:extLst>
              <p:ext uri="{D42A27DB-BD31-4B8C-83A1-F6EECF244321}">
                <p14:modId xmlns:p14="http://schemas.microsoft.com/office/powerpoint/2010/main" val="2187131743"/>
              </p:ext>
            </p:extLst>
          </p:nvPr>
        </p:nvGraphicFramePr>
        <p:xfrm>
          <a:off x="609601" y="1663700"/>
          <a:ext cx="10501781" cy="2011680"/>
        </p:xfrm>
        <a:graphic>
          <a:graphicData uri="http://schemas.openxmlformats.org/drawingml/2006/table">
            <a:tbl>
              <a:tblPr firstRow="1" bandRow="1">
                <a:tableStyleId>{6E25E649-3F16-4E02-A733-19D2CDBF48F0}</a:tableStyleId>
              </a:tblPr>
              <a:tblGrid>
                <a:gridCol w="3604846">
                  <a:extLst>
                    <a:ext uri="{9D8B030D-6E8A-4147-A177-3AD203B41FA5}">
                      <a16:colId xmlns:a16="http://schemas.microsoft.com/office/drawing/2014/main" val="827013832"/>
                    </a:ext>
                  </a:extLst>
                </a:gridCol>
                <a:gridCol w="6896935">
                  <a:extLst>
                    <a:ext uri="{9D8B030D-6E8A-4147-A177-3AD203B41FA5}">
                      <a16:colId xmlns:a16="http://schemas.microsoft.com/office/drawing/2014/main" val="2880787096"/>
                    </a:ext>
                  </a:extLst>
                </a:gridCol>
              </a:tblGrid>
              <a:tr h="168356">
                <a:tc>
                  <a:txBody>
                    <a:bodyPr/>
                    <a:lstStyle/>
                    <a:p>
                      <a:r>
                        <a:rPr lang="en-US" sz="1200"/>
                        <a:t>Description</a:t>
                      </a:r>
                      <a:endParaRPr lang="en-ID" sz="1200"/>
                    </a:p>
                  </a:txBody>
                  <a:tcPr/>
                </a:tc>
                <a:tc>
                  <a:txBody>
                    <a:bodyPr/>
                    <a:lstStyle/>
                    <a:p>
                      <a:r>
                        <a:rPr lang="en-US" sz="1200"/>
                        <a:t>Note</a:t>
                      </a:r>
                      <a:endParaRPr lang="en-ID" sz="1200"/>
                    </a:p>
                  </a:txBody>
                  <a:tcPr/>
                </a:tc>
                <a:extLst>
                  <a:ext uri="{0D108BD9-81ED-4DB2-BD59-A6C34878D82A}">
                    <a16:rowId xmlns:a16="http://schemas.microsoft.com/office/drawing/2014/main" val="1188582337"/>
                  </a:ext>
                </a:extLst>
              </a:tr>
              <a:tr h="168356">
                <a:tc>
                  <a:txBody>
                    <a:bodyPr/>
                    <a:lstStyle/>
                    <a:p>
                      <a:r>
                        <a:rPr lang="en-US" sz="1200" b="0"/>
                        <a:t>VNC not available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dk1"/>
                          </a:solidFill>
                          <a:effectLst/>
                          <a:latin typeface="+mn-lt"/>
                          <a:ea typeface="+mn-ea"/>
                          <a:cs typeface="+mn-cs"/>
                        </a:rPr>
                        <a:t>For ruby panel (2.8-005), there are steps provided in </a:t>
                      </a:r>
                      <a:r>
                        <a:rPr lang="en-US" sz="1200" b="0" i="0" kern="1200">
                          <a:solidFill>
                            <a:schemeClr val="dk1"/>
                          </a:solidFill>
                          <a:effectLst/>
                          <a:latin typeface="+mn-lt"/>
                          <a:ea typeface="+mn-ea"/>
                          <a:cs typeface="+mn-cs"/>
                          <a:hlinkClick r:id="rId2"/>
                        </a:rPr>
                        <a:t>PLAT-4649</a:t>
                      </a:r>
                      <a:r>
                        <a:rPr lang="en-US" sz="1200" b="0" i="0" kern="1200">
                          <a:solidFill>
                            <a:schemeClr val="dk1"/>
                          </a:solidFill>
                          <a:effectLst/>
                          <a:latin typeface="+mn-lt"/>
                          <a:ea typeface="+mn-ea"/>
                          <a:cs typeface="+mn-cs"/>
                        </a:rPr>
                        <a:t> to enable the screen-share in configuration files, but with some caveats: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schemeClr val="dk1"/>
                          </a:solidFill>
                          <a:effectLst/>
                          <a:latin typeface="+mn-lt"/>
                          <a:ea typeface="+mn-ea"/>
                          <a:cs typeface="+mn-cs"/>
                        </a:rPr>
                        <a:t>Remote performance is poor even with good comms (3~5 sec delay)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schemeClr val="dk1"/>
                          </a:solidFill>
                          <a:effectLst/>
                          <a:latin typeface="+mn-lt"/>
                          <a:ea typeface="+mn-ea"/>
                          <a:cs typeface="+mn-cs"/>
                        </a:rPr>
                        <a:t>Mouse pointer from old remote session is drawn in panel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dk1"/>
                          </a:solidFill>
                          <a:effectLst/>
                          <a:latin typeface="+mn-lt"/>
                          <a:ea typeface="+mn-ea"/>
                          <a:cs typeface="+mn-cs"/>
                        </a:rPr>
                        <a:t>This is not final and remote screen options is still being investigate.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dk1"/>
                        </a:solidFill>
                        <a:effectLst/>
                        <a:latin typeface="+mn-lt"/>
                        <a:ea typeface="+mn-ea"/>
                        <a:cs typeface="+mn-cs"/>
                      </a:endParaRPr>
                    </a:p>
                  </a:txBody>
                  <a:tcPr/>
                </a:tc>
                <a:extLst>
                  <a:ext uri="{0D108BD9-81ED-4DB2-BD59-A6C34878D82A}">
                    <a16:rowId xmlns:a16="http://schemas.microsoft.com/office/drawing/2014/main" val="433999577"/>
                  </a:ext>
                </a:extLst>
              </a:tr>
              <a:tr h="168356">
                <a:tc>
                  <a:txBody>
                    <a:bodyPr/>
                    <a:lstStyle/>
                    <a:p>
                      <a:r>
                        <a:rPr lang="en-US" sz="1200" b="0"/>
                        <a:t>OreNAV not available</a:t>
                      </a:r>
                      <a:endParaRPr lang="en-ID" sz="1200" b="0"/>
                    </a:p>
                  </a:txBody>
                  <a:tcPr/>
                </a:tc>
                <a:tc>
                  <a:txBody>
                    <a:bodyPr/>
                    <a:lstStyle/>
                    <a:p>
                      <a:pPr marL="0" indent="0">
                        <a:buFont typeface="Arial" panose="020B0604020202020204" pitchFamily="34" charset="0"/>
                        <a:buNone/>
                      </a:pPr>
                      <a:r>
                        <a:rPr lang="en-US" sz="1200" b="0">
                          <a:latin typeface="+mn-lt"/>
                          <a:cs typeface="Courier New" panose="02070309020205020404" pitchFamily="49" charset="0"/>
                          <a:hlinkClick r:id="rId3"/>
                        </a:rPr>
                        <a:t>MOPS-26275</a:t>
                      </a:r>
                      <a:r>
                        <a:rPr lang="en-US" sz="1200" b="0">
                          <a:latin typeface="+mn-lt"/>
                          <a:cs typeface="Courier New" panose="02070309020205020404" pitchFamily="49" charset="0"/>
                        </a:rPr>
                        <a:t> 2.8-005: OreNav QA - X900</a:t>
                      </a:r>
                    </a:p>
                  </a:txBody>
                  <a:tcPr/>
                </a:tc>
                <a:extLst>
                  <a:ext uri="{0D108BD9-81ED-4DB2-BD59-A6C34878D82A}">
                    <a16:rowId xmlns:a16="http://schemas.microsoft.com/office/drawing/2014/main" val="100814290"/>
                  </a:ext>
                </a:extLst>
              </a:tr>
              <a:tr h="168356">
                <a:tc>
                  <a:txBody>
                    <a:bodyPr/>
                    <a:lstStyle/>
                    <a:p>
                      <a:endParaRPr lang="en-ID" sz="1200" b="0"/>
                    </a:p>
                  </a:txBody>
                  <a:tcPr/>
                </a:tc>
                <a:tc>
                  <a:txBody>
                    <a:bodyPr/>
                    <a:lstStyle/>
                    <a:p>
                      <a:pPr marL="171450" indent="-171450">
                        <a:buFont typeface="Arial" panose="020B0604020202020204" pitchFamily="34" charset="0"/>
                        <a:buChar char="•"/>
                      </a:pPr>
                      <a:endParaRPr lang="en-ID" sz="1200" b="0">
                        <a:latin typeface="+mn-lt"/>
                        <a:cs typeface="Courier New" panose="02070309020205020404" pitchFamily="49" charset="0"/>
                      </a:endParaRPr>
                    </a:p>
                  </a:txBody>
                  <a:tcPr/>
                </a:tc>
                <a:extLst>
                  <a:ext uri="{0D108BD9-81ED-4DB2-BD59-A6C34878D82A}">
                    <a16:rowId xmlns:a16="http://schemas.microsoft.com/office/drawing/2014/main" val="3886679091"/>
                  </a:ext>
                </a:extLst>
              </a:tr>
            </a:tbl>
          </a:graphicData>
        </a:graphic>
      </p:graphicFrame>
    </p:spTree>
    <p:extLst>
      <p:ext uri="{BB962C8B-B14F-4D97-AF65-F5344CB8AC3E}">
        <p14:creationId xmlns:p14="http://schemas.microsoft.com/office/powerpoint/2010/main" val="769046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C11F68-9A33-4247-81B1-E9FC652F413B}"/>
              </a:ext>
            </a:extLst>
          </p:cNvPr>
          <p:cNvSpPr>
            <a:spLocks noGrp="1"/>
          </p:cNvSpPr>
          <p:nvPr>
            <p:ph type="title"/>
          </p:nvPr>
        </p:nvSpPr>
        <p:spPr/>
        <p:txBody>
          <a:bodyPr/>
          <a:lstStyle/>
          <a:p>
            <a:r>
              <a:rPr lang="en-US"/>
              <a:t>What’s Next</a:t>
            </a:r>
            <a:endParaRPr lang="en-ID"/>
          </a:p>
        </p:txBody>
      </p:sp>
      <p:sp>
        <p:nvSpPr>
          <p:cNvPr id="6" name="Content Placeholder 5">
            <a:extLst>
              <a:ext uri="{FF2B5EF4-FFF2-40B4-BE49-F238E27FC236}">
                <a16:creationId xmlns:a16="http://schemas.microsoft.com/office/drawing/2014/main" id="{D61FCF1F-838D-43F9-8A27-BF936C818A1E}"/>
              </a:ext>
            </a:extLst>
          </p:cNvPr>
          <p:cNvSpPr>
            <a:spLocks noGrp="1"/>
          </p:cNvSpPr>
          <p:nvPr>
            <p:ph sz="quarter" idx="21"/>
          </p:nvPr>
        </p:nvSpPr>
        <p:spPr>
          <a:xfrm>
            <a:off x="609600" y="1663199"/>
            <a:ext cx="10972800" cy="4755185"/>
          </a:xfrm>
        </p:spPr>
        <p:txBody>
          <a:bodyPr/>
          <a:lstStyle/>
          <a:p>
            <a:pPr algn="l">
              <a:buFontTx/>
              <a:buChar char="-"/>
            </a:pPr>
            <a:r>
              <a:rPr lang="en-US"/>
              <a:t>OP Pro version on Customer needs to be upgrade to version 2.8-005</a:t>
            </a:r>
          </a:p>
          <a:p>
            <a:pPr algn="l">
              <a:buFontTx/>
              <a:buChar char="-"/>
            </a:pPr>
            <a:r>
              <a:rPr lang="en-US"/>
              <a:t>There is no database change between 2.8-003 and 2.8-005, so the version would be compatible. For initial stage to not block the deployment of new screen would not be a problem when server is not upgraded. But we should be planning to upgrade the server in the next steps yet.</a:t>
            </a:r>
          </a:p>
          <a:p>
            <a:pPr algn="l">
              <a:buFontTx/>
              <a:buChar char="-"/>
            </a:pPr>
            <a:r>
              <a:rPr lang="en-US"/>
              <a:t>Raise IN ticket request for PD to create 2.8-005 site branch for each of relevant Customer</a:t>
            </a:r>
          </a:p>
          <a:p>
            <a:pPr algn="l">
              <a:buFontTx/>
              <a:buChar char="-"/>
            </a:pPr>
            <a:endParaRPr lang="en-US"/>
          </a:p>
        </p:txBody>
      </p:sp>
    </p:spTree>
    <p:extLst>
      <p:ext uri="{BB962C8B-B14F-4D97-AF65-F5344CB8AC3E}">
        <p14:creationId xmlns:p14="http://schemas.microsoft.com/office/powerpoint/2010/main" val="913075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71B818A-5DFF-3E61-4561-6E9D4CC784FC}"/>
              </a:ext>
            </a:extLst>
          </p:cNvPr>
          <p:cNvSpPr/>
          <p:nvPr/>
        </p:nvSpPr>
        <p:spPr>
          <a:xfrm>
            <a:off x="8600600" y="1611726"/>
            <a:ext cx="2398641" cy="25479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 name="Diagram 23">
            <a:extLst>
              <a:ext uri="{FF2B5EF4-FFF2-40B4-BE49-F238E27FC236}">
                <a16:creationId xmlns:a16="http://schemas.microsoft.com/office/drawing/2014/main" id="{423579F9-EAA4-D973-3FD4-A884B34BA9BD}"/>
              </a:ext>
            </a:extLst>
          </p:cNvPr>
          <p:cNvGraphicFramePr/>
          <p:nvPr>
            <p:extLst>
              <p:ext uri="{D42A27DB-BD31-4B8C-83A1-F6EECF244321}">
                <p14:modId xmlns:p14="http://schemas.microsoft.com/office/powerpoint/2010/main" val="3192078590"/>
              </p:ext>
            </p:extLst>
          </p:nvPr>
        </p:nvGraphicFramePr>
        <p:xfrm>
          <a:off x="8600600" y="669000"/>
          <a:ext cx="2381159" cy="113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Rectangle: Rounded Corners 24">
            <a:extLst>
              <a:ext uri="{FF2B5EF4-FFF2-40B4-BE49-F238E27FC236}">
                <a16:creationId xmlns:a16="http://schemas.microsoft.com/office/drawing/2014/main" id="{F2C94C37-5379-AA6C-51E9-BED17E6133E9}"/>
              </a:ext>
            </a:extLst>
          </p:cNvPr>
          <p:cNvSpPr/>
          <p:nvPr/>
        </p:nvSpPr>
        <p:spPr>
          <a:xfrm>
            <a:off x="8600600" y="4307943"/>
            <a:ext cx="2398641" cy="178009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Rounded Corners 19">
            <a:extLst>
              <a:ext uri="{FF2B5EF4-FFF2-40B4-BE49-F238E27FC236}">
                <a16:creationId xmlns:a16="http://schemas.microsoft.com/office/drawing/2014/main" id="{2316F737-E08A-D4D0-B6B0-681F5F43DF46}"/>
              </a:ext>
            </a:extLst>
          </p:cNvPr>
          <p:cNvSpPr/>
          <p:nvPr/>
        </p:nvSpPr>
        <p:spPr>
          <a:xfrm>
            <a:off x="5945808" y="1608991"/>
            <a:ext cx="2398641" cy="25479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1" name="Diagram 20">
            <a:extLst>
              <a:ext uri="{FF2B5EF4-FFF2-40B4-BE49-F238E27FC236}">
                <a16:creationId xmlns:a16="http://schemas.microsoft.com/office/drawing/2014/main" id="{3B9529B1-B8C7-014A-F787-EDA1BD1269C1}"/>
              </a:ext>
            </a:extLst>
          </p:cNvPr>
          <p:cNvGraphicFramePr/>
          <p:nvPr>
            <p:extLst>
              <p:ext uri="{D42A27DB-BD31-4B8C-83A1-F6EECF244321}">
                <p14:modId xmlns:p14="http://schemas.microsoft.com/office/powerpoint/2010/main" val="670139443"/>
              </p:ext>
            </p:extLst>
          </p:nvPr>
        </p:nvGraphicFramePr>
        <p:xfrm>
          <a:off x="5954550" y="704082"/>
          <a:ext cx="2381159" cy="11392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Rectangle: Rounded Corners 21">
            <a:extLst>
              <a:ext uri="{FF2B5EF4-FFF2-40B4-BE49-F238E27FC236}">
                <a16:creationId xmlns:a16="http://schemas.microsoft.com/office/drawing/2014/main" id="{65611006-90BE-71DB-C6B6-0D020A135D1B}"/>
              </a:ext>
            </a:extLst>
          </p:cNvPr>
          <p:cNvSpPr/>
          <p:nvPr/>
        </p:nvSpPr>
        <p:spPr>
          <a:xfrm>
            <a:off x="5965783" y="4307943"/>
            <a:ext cx="2398641" cy="178009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25954EE2-21CB-97E7-5CFC-37472F98E29A}"/>
              </a:ext>
            </a:extLst>
          </p:cNvPr>
          <p:cNvSpPr/>
          <p:nvPr/>
        </p:nvSpPr>
        <p:spPr>
          <a:xfrm>
            <a:off x="3321979" y="1608991"/>
            <a:ext cx="2398641" cy="25479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
            <a:extLst>
              <a:ext uri="{FF2B5EF4-FFF2-40B4-BE49-F238E27FC236}">
                <a16:creationId xmlns:a16="http://schemas.microsoft.com/office/drawing/2014/main" id="{E3457C28-5E2D-B13A-B2DC-2F6E766EBCEB}"/>
              </a:ext>
            </a:extLst>
          </p:cNvPr>
          <p:cNvSpPr>
            <a:spLocks noGrp="1"/>
          </p:cNvSpPr>
          <p:nvPr>
            <p:ph type="title"/>
          </p:nvPr>
        </p:nvSpPr>
        <p:spPr>
          <a:xfrm>
            <a:off x="609600" y="293849"/>
            <a:ext cx="10972800" cy="410233"/>
          </a:xfrm>
        </p:spPr>
        <p:txBody>
          <a:bodyPr/>
          <a:lstStyle/>
          <a:p>
            <a:r>
              <a:rPr lang="en-AU"/>
              <a:t>New Displays – OP Pro Release Support</a:t>
            </a:r>
          </a:p>
        </p:txBody>
      </p:sp>
      <p:pic>
        <p:nvPicPr>
          <p:cNvPr id="5" name="Picture 4">
            <a:extLst>
              <a:ext uri="{FF2B5EF4-FFF2-40B4-BE49-F238E27FC236}">
                <a16:creationId xmlns:a16="http://schemas.microsoft.com/office/drawing/2014/main" id="{90103771-7498-A1F0-E46C-DF965CE5D74F}"/>
              </a:ext>
            </a:extLst>
          </p:cNvPr>
          <p:cNvPicPr>
            <a:picLocks noChangeAspect="1"/>
          </p:cNvPicPr>
          <p:nvPr/>
        </p:nvPicPr>
        <p:blipFill>
          <a:blip r:embed="rId12"/>
          <a:stretch>
            <a:fillRect/>
          </a:stretch>
        </p:blipFill>
        <p:spPr>
          <a:xfrm>
            <a:off x="609601" y="1690695"/>
            <a:ext cx="1818977" cy="1780098"/>
          </a:xfrm>
          <a:prstGeom prst="rect">
            <a:avLst/>
          </a:prstGeom>
        </p:spPr>
      </p:pic>
      <p:pic>
        <p:nvPicPr>
          <p:cNvPr id="6" name="Picture 5">
            <a:extLst>
              <a:ext uri="{FF2B5EF4-FFF2-40B4-BE49-F238E27FC236}">
                <a16:creationId xmlns:a16="http://schemas.microsoft.com/office/drawing/2014/main" id="{5E8A38B5-88B4-03E9-A918-D5BF8A74D6E2}"/>
              </a:ext>
            </a:extLst>
          </p:cNvPr>
          <p:cNvPicPr>
            <a:picLocks noChangeAspect="1"/>
          </p:cNvPicPr>
          <p:nvPr/>
        </p:nvPicPr>
        <p:blipFill>
          <a:blip r:embed="rId13"/>
          <a:stretch>
            <a:fillRect/>
          </a:stretch>
        </p:blipFill>
        <p:spPr>
          <a:xfrm>
            <a:off x="514912" y="4370898"/>
            <a:ext cx="2385036" cy="1676400"/>
          </a:xfrm>
          <a:prstGeom prst="rect">
            <a:avLst/>
          </a:prstGeom>
        </p:spPr>
      </p:pic>
      <p:sp>
        <p:nvSpPr>
          <p:cNvPr id="8" name="TextBox 7">
            <a:extLst>
              <a:ext uri="{FF2B5EF4-FFF2-40B4-BE49-F238E27FC236}">
                <a16:creationId xmlns:a16="http://schemas.microsoft.com/office/drawing/2014/main" id="{BDAEE5F3-5A30-F07C-2E56-7B62CCD60C22}"/>
              </a:ext>
            </a:extLst>
          </p:cNvPr>
          <p:cNvSpPr txBox="1"/>
          <p:nvPr/>
        </p:nvSpPr>
        <p:spPr>
          <a:xfrm>
            <a:off x="3657793" y="1813948"/>
            <a:ext cx="1709530" cy="1077218"/>
          </a:xfrm>
          <a:prstGeom prst="rect">
            <a:avLst/>
          </a:prstGeom>
          <a:noFill/>
        </p:spPr>
        <p:txBody>
          <a:bodyPr wrap="square" rtlCol="0">
            <a:spAutoFit/>
          </a:bodyPr>
          <a:lstStyle/>
          <a:p>
            <a:pPr algn="l"/>
            <a:r>
              <a:rPr lang="en-AU" sz="1600">
                <a:latin typeface="Arial" panose="020B0604020202020204" pitchFamily="34" charset="0"/>
                <a:cs typeface="Arial" panose="020B0604020202020204" pitchFamily="34" charset="0"/>
              </a:rPr>
              <a:t>OP Pro 2.8-005</a:t>
            </a:r>
          </a:p>
          <a:p>
            <a:pPr algn="l"/>
            <a:r>
              <a:rPr lang="en-AU" sz="1600">
                <a:cs typeface="Arial" panose="020B0604020202020204" pitchFamily="34" charset="0"/>
              </a:rPr>
              <a:t>MASEP 3.3.x</a:t>
            </a:r>
          </a:p>
          <a:p>
            <a:pPr algn="l"/>
            <a:endParaRPr lang="en-AU" sz="1600">
              <a:latin typeface="Arial" panose="020B0604020202020204" pitchFamily="34" charset="0"/>
              <a:cs typeface="Arial" panose="020B0604020202020204" pitchFamily="34" charset="0"/>
            </a:endParaRPr>
          </a:p>
          <a:p>
            <a:pPr algn="l"/>
            <a:r>
              <a:rPr lang="en-AU" sz="1600" err="1">
                <a:cs typeface="Arial" panose="020B0604020202020204" pitchFamily="34" charset="0"/>
              </a:rPr>
              <a:t>JSPanel</a:t>
            </a:r>
            <a:r>
              <a:rPr lang="en-AU" sz="1600">
                <a:cs typeface="Arial" panose="020B0604020202020204" pitchFamily="34" charset="0"/>
              </a:rPr>
              <a:t> x64 LP</a:t>
            </a:r>
            <a:endParaRPr lang="en-AU" sz="16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4AFCF59-CD05-99D2-8FFA-3192D720EA64}"/>
              </a:ext>
            </a:extLst>
          </p:cNvPr>
          <p:cNvSpPr txBox="1"/>
          <p:nvPr/>
        </p:nvSpPr>
        <p:spPr>
          <a:xfrm>
            <a:off x="6310338" y="1828207"/>
            <a:ext cx="1709530" cy="1323439"/>
          </a:xfrm>
          <a:prstGeom prst="rect">
            <a:avLst/>
          </a:prstGeom>
          <a:noFill/>
        </p:spPr>
        <p:txBody>
          <a:bodyPr wrap="square" rtlCol="0">
            <a:spAutoFit/>
          </a:bodyPr>
          <a:lstStyle/>
          <a:p>
            <a:pPr algn="l"/>
            <a:r>
              <a:rPr lang="en-AU" sz="1600">
                <a:latin typeface="Arial" panose="020B0604020202020204" pitchFamily="34" charset="0"/>
                <a:cs typeface="Arial" panose="020B0604020202020204" pitchFamily="34" charset="0"/>
              </a:rPr>
              <a:t>OP Pro 2.8-005</a:t>
            </a:r>
          </a:p>
          <a:p>
            <a:pPr algn="l"/>
            <a:r>
              <a:rPr lang="en-AU" sz="1600">
                <a:cs typeface="Arial" panose="020B0604020202020204" pitchFamily="34" charset="0"/>
              </a:rPr>
              <a:t>MASEP 3.3.x</a:t>
            </a:r>
          </a:p>
          <a:p>
            <a:pPr algn="l"/>
            <a:endParaRPr lang="en-AU" sz="1600">
              <a:latin typeface="Arial" panose="020B0604020202020204" pitchFamily="34" charset="0"/>
              <a:cs typeface="Arial" panose="020B0604020202020204" pitchFamily="34" charset="0"/>
            </a:endParaRPr>
          </a:p>
          <a:p>
            <a:pPr algn="l"/>
            <a:r>
              <a:rPr lang="en-AU" sz="1600" err="1">
                <a:cs typeface="Arial" panose="020B0604020202020204" pitchFamily="34" charset="0"/>
              </a:rPr>
              <a:t>JSPanel</a:t>
            </a:r>
            <a:r>
              <a:rPr lang="en-AU" sz="1600">
                <a:cs typeface="Arial" panose="020B0604020202020204" pitchFamily="34" charset="0"/>
              </a:rPr>
              <a:t> x64 HP (</a:t>
            </a:r>
            <a:r>
              <a:rPr lang="en-AU" sz="1600" err="1">
                <a:cs typeface="Arial" panose="020B0604020202020204" pitchFamily="34" charset="0"/>
              </a:rPr>
              <a:t>Orenav</a:t>
            </a:r>
            <a:r>
              <a:rPr lang="en-AU" sz="1600">
                <a:cs typeface="Arial" panose="020B0604020202020204" pitchFamily="34" charset="0"/>
              </a:rPr>
              <a:t>)</a:t>
            </a:r>
            <a:endParaRPr lang="en-AU" sz="16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81A5867-F06C-D69B-8C21-A1DCE3A2E1A5}"/>
              </a:ext>
            </a:extLst>
          </p:cNvPr>
          <p:cNvSpPr txBox="1"/>
          <p:nvPr/>
        </p:nvSpPr>
        <p:spPr>
          <a:xfrm>
            <a:off x="6400935" y="4955673"/>
            <a:ext cx="1908313" cy="584775"/>
          </a:xfrm>
          <a:prstGeom prst="rect">
            <a:avLst/>
          </a:prstGeom>
          <a:noFill/>
        </p:spPr>
        <p:txBody>
          <a:bodyPr wrap="square" rtlCol="0">
            <a:spAutoFit/>
          </a:bodyPr>
          <a:lstStyle/>
          <a:p>
            <a:pPr algn="l"/>
            <a:r>
              <a:rPr lang="en-AU" sz="1600" err="1">
                <a:latin typeface="Arial" panose="020B0604020202020204" pitchFamily="34" charset="0"/>
                <a:cs typeface="Arial" panose="020B0604020202020204" pitchFamily="34" charset="0"/>
              </a:rPr>
              <a:t>JSPanel</a:t>
            </a:r>
            <a:r>
              <a:rPr lang="en-AU" sz="1600">
                <a:latin typeface="Arial" panose="020B0604020202020204" pitchFamily="34" charset="0"/>
                <a:cs typeface="Arial" panose="020B0604020202020204" pitchFamily="34" charset="0"/>
              </a:rPr>
              <a:t> x64 HP</a:t>
            </a:r>
            <a:br>
              <a:rPr lang="en-AU" sz="1600">
                <a:latin typeface="Arial" panose="020B0604020202020204" pitchFamily="34" charset="0"/>
                <a:cs typeface="Arial" panose="020B0604020202020204" pitchFamily="34" charset="0"/>
              </a:rPr>
            </a:br>
            <a:r>
              <a:rPr lang="en-AU" sz="1600">
                <a:latin typeface="Arial" panose="020B0604020202020204" pitchFamily="34" charset="0"/>
                <a:cs typeface="Arial" panose="020B0604020202020204" pitchFamily="34" charset="0"/>
              </a:rPr>
              <a:t>(</a:t>
            </a:r>
            <a:r>
              <a:rPr lang="en-AU" sz="1600" err="1">
                <a:latin typeface="Arial" panose="020B0604020202020204" pitchFamily="34" charset="0"/>
                <a:cs typeface="Arial" panose="020B0604020202020204" pitchFamily="34" charset="0"/>
              </a:rPr>
              <a:t>OreNav</a:t>
            </a:r>
            <a:r>
              <a:rPr lang="en-AU" sz="160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CD050A28-D3AF-0089-77D1-AB83B308347A}"/>
              </a:ext>
            </a:extLst>
          </p:cNvPr>
          <p:cNvSpPr txBox="1"/>
          <p:nvPr/>
        </p:nvSpPr>
        <p:spPr>
          <a:xfrm>
            <a:off x="8837163" y="1807888"/>
            <a:ext cx="2398641" cy="2308324"/>
          </a:xfrm>
          <a:prstGeom prst="rect">
            <a:avLst/>
          </a:prstGeom>
          <a:noFill/>
        </p:spPr>
        <p:txBody>
          <a:bodyPr wrap="square" rtlCol="0">
            <a:spAutoFit/>
          </a:bodyPr>
          <a:lstStyle/>
          <a:p>
            <a:pPr algn="l"/>
            <a:r>
              <a:rPr lang="en-AU" sz="1600">
                <a:latin typeface="Arial" panose="020B0604020202020204" pitchFamily="34" charset="0"/>
                <a:cs typeface="Arial" panose="020B0604020202020204" pitchFamily="34" charset="0"/>
              </a:rPr>
              <a:t>OP Pro 4.0 </a:t>
            </a:r>
          </a:p>
          <a:p>
            <a:pPr algn="l"/>
            <a:r>
              <a:rPr lang="en-AU" sz="1600">
                <a:cs typeface="Arial" panose="020B0604020202020204" pitchFamily="34" charset="0"/>
              </a:rPr>
              <a:t>MASEP 3.3.x</a:t>
            </a:r>
          </a:p>
          <a:p>
            <a:pPr algn="l"/>
            <a:endParaRPr lang="en-AU" sz="1600">
              <a:latin typeface="Arial" panose="020B0604020202020204" pitchFamily="34" charset="0"/>
              <a:cs typeface="Arial" panose="020B0604020202020204" pitchFamily="34" charset="0"/>
            </a:endParaRPr>
          </a:p>
          <a:p>
            <a:pPr algn="l"/>
            <a:r>
              <a:rPr lang="en-AU" sz="1600" err="1">
                <a:cs typeface="Arial" panose="020B0604020202020204" pitchFamily="34" charset="0"/>
              </a:rPr>
              <a:t>JSPanel</a:t>
            </a:r>
            <a:r>
              <a:rPr lang="en-AU" sz="1600">
                <a:cs typeface="Arial" panose="020B0604020202020204" pitchFamily="34" charset="0"/>
              </a:rPr>
              <a:t> x64 LP</a:t>
            </a:r>
          </a:p>
          <a:p>
            <a:pPr algn="l"/>
            <a:endParaRPr lang="en-AU" sz="1600">
              <a:cs typeface="Arial" panose="020B0604020202020204" pitchFamily="34" charset="0"/>
            </a:endParaRPr>
          </a:p>
          <a:p>
            <a:pPr algn="l"/>
            <a:r>
              <a:rPr lang="en-AU" sz="1600" err="1">
                <a:cs typeface="Arial" panose="020B0604020202020204" pitchFamily="34" charset="0"/>
              </a:rPr>
              <a:t>JSPanel</a:t>
            </a:r>
            <a:r>
              <a:rPr lang="en-AU" sz="1600">
                <a:cs typeface="Arial" panose="020B0604020202020204" pitchFamily="34" charset="0"/>
              </a:rPr>
              <a:t> x64 HP (</a:t>
            </a:r>
            <a:r>
              <a:rPr lang="en-AU" sz="1600" err="1">
                <a:cs typeface="Arial" panose="020B0604020202020204" pitchFamily="34" charset="0"/>
              </a:rPr>
              <a:t>Orenav</a:t>
            </a:r>
            <a:r>
              <a:rPr lang="en-AU" sz="1600">
                <a:cs typeface="Arial" panose="020B0604020202020204" pitchFamily="34" charset="0"/>
              </a:rPr>
              <a:t>)</a:t>
            </a:r>
          </a:p>
          <a:p>
            <a:pPr algn="l"/>
            <a:endParaRPr lang="en-AU" sz="1600">
              <a:cs typeface="Arial" panose="020B0604020202020204" pitchFamily="34" charset="0"/>
            </a:endParaRPr>
          </a:p>
          <a:p>
            <a:pPr algn="l"/>
            <a:r>
              <a:rPr lang="en-AU" sz="1600">
                <a:latin typeface="Arial" panose="020B0604020202020204" pitchFamily="34" charset="0"/>
                <a:cs typeface="Arial" panose="020B0604020202020204" pitchFamily="34" charset="0"/>
              </a:rPr>
              <a:t>Shell App x64 LP</a:t>
            </a:r>
          </a:p>
        </p:txBody>
      </p:sp>
      <p:sp>
        <p:nvSpPr>
          <p:cNvPr id="14" name="TextBox 13">
            <a:extLst>
              <a:ext uri="{FF2B5EF4-FFF2-40B4-BE49-F238E27FC236}">
                <a16:creationId xmlns:a16="http://schemas.microsoft.com/office/drawing/2014/main" id="{D25643C8-45E4-ADE2-58C3-2ADBE3925671}"/>
              </a:ext>
            </a:extLst>
          </p:cNvPr>
          <p:cNvSpPr txBox="1"/>
          <p:nvPr/>
        </p:nvSpPr>
        <p:spPr>
          <a:xfrm>
            <a:off x="8836145" y="4955673"/>
            <a:ext cx="1908313" cy="584775"/>
          </a:xfrm>
          <a:prstGeom prst="rect">
            <a:avLst/>
          </a:prstGeom>
          <a:noFill/>
        </p:spPr>
        <p:txBody>
          <a:bodyPr wrap="square" rtlCol="0">
            <a:spAutoFit/>
          </a:bodyPr>
          <a:lstStyle/>
          <a:p>
            <a:pPr algn="l"/>
            <a:r>
              <a:rPr lang="en-AU" sz="1600" err="1">
                <a:latin typeface="Arial" panose="020B0604020202020204" pitchFamily="34" charset="0"/>
                <a:cs typeface="Arial" panose="020B0604020202020204" pitchFamily="34" charset="0"/>
              </a:rPr>
              <a:t>JSPanel</a:t>
            </a:r>
            <a:r>
              <a:rPr lang="en-AU" sz="1600">
                <a:latin typeface="Arial" panose="020B0604020202020204" pitchFamily="34" charset="0"/>
                <a:cs typeface="Arial" panose="020B0604020202020204" pitchFamily="34" charset="0"/>
              </a:rPr>
              <a:t> x64 HP</a:t>
            </a:r>
            <a:br>
              <a:rPr lang="en-AU" sz="1600">
                <a:latin typeface="Arial" panose="020B0604020202020204" pitchFamily="34" charset="0"/>
                <a:cs typeface="Arial" panose="020B0604020202020204" pitchFamily="34" charset="0"/>
              </a:rPr>
            </a:br>
            <a:r>
              <a:rPr lang="en-AU" sz="1600">
                <a:latin typeface="Arial" panose="020B0604020202020204" pitchFamily="34" charset="0"/>
                <a:cs typeface="Arial" panose="020B0604020202020204" pitchFamily="34" charset="0"/>
              </a:rPr>
              <a:t>(</a:t>
            </a:r>
            <a:r>
              <a:rPr lang="en-AU" sz="1600" err="1">
                <a:latin typeface="Arial" panose="020B0604020202020204" pitchFamily="34" charset="0"/>
                <a:cs typeface="Arial" panose="020B0604020202020204" pitchFamily="34" charset="0"/>
              </a:rPr>
              <a:t>OreNav</a:t>
            </a:r>
            <a:r>
              <a:rPr lang="en-AU" sz="1600">
                <a:latin typeface="Arial" panose="020B0604020202020204" pitchFamily="34" charset="0"/>
                <a:cs typeface="Arial" panose="020B0604020202020204" pitchFamily="34" charset="0"/>
              </a:rPr>
              <a:t>)</a:t>
            </a:r>
          </a:p>
        </p:txBody>
      </p:sp>
      <p:graphicFrame>
        <p:nvGraphicFramePr>
          <p:cNvPr id="16" name="Diagram 15">
            <a:extLst>
              <a:ext uri="{FF2B5EF4-FFF2-40B4-BE49-F238E27FC236}">
                <a16:creationId xmlns:a16="http://schemas.microsoft.com/office/drawing/2014/main" id="{4BAB63A7-CFBF-6AE5-E489-FA3BC8855BD2}"/>
              </a:ext>
            </a:extLst>
          </p:cNvPr>
          <p:cNvGraphicFramePr/>
          <p:nvPr>
            <p:extLst>
              <p:ext uri="{D42A27DB-BD31-4B8C-83A1-F6EECF244321}">
                <p14:modId xmlns:p14="http://schemas.microsoft.com/office/powerpoint/2010/main" val="3695317430"/>
              </p:ext>
            </p:extLst>
          </p:nvPr>
        </p:nvGraphicFramePr>
        <p:xfrm>
          <a:off x="3321979" y="690017"/>
          <a:ext cx="2381159" cy="113922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8" name="Rectangle: Rounded Corners 17">
            <a:extLst>
              <a:ext uri="{FF2B5EF4-FFF2-40B4-BE49-F238E27FC236}">
                <a16:creationId xmlns:a16="http://schemas.microsoft.com/office/drawing/2014/main" id="{ECD94DF8-B845-D530-97B4-E928A7CA5472}"/>
              </a:ext>
            </a:extLst>
          </p:cNvPr>
          <p:cNvSpPr/>
          <p:nvPr/>
        </p:nvSpPr>
        <p:spPr>
          <a:xfrm>
            <a:off x="3474379" y="4307943"/>
            <a:ext cx="2246241" cy="178009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5D79AF8-F829-A22D-72BA-7BE6ECF9D0AD}"/>
              </a:ext>
            </a:extLst>
          </p:cNvPr>
          <p:cNvSpPr txBox="1"/>
          <p:nvPr/>
        </p:nvSpPr>
        <p:spPr>
          <a:xfrm>
            <a:off x="3719542" y="5028715"/>
            <a:ext cx="1908313" cy="338554"/>
          </a:xfrm>
          <a:prstGeom prst="rect">
            <a:avLst/>
          </a:prstGeom>
          <a:noFill/>
        </p:spPr>
        <p:txBody>
          <a:bodyPr wrap="square" rtlCol="0">
            <a:spAutoFit/>
          </a:bodyPr>
          <a:lstStyle/>
          <a:p>
            <a:pPr algn="l"/>
            <a:r>
              <a:rPr lang="en-AU" sz="1600">
                <a:latin typeface="Arial" panose="020B0604020202020204" pitchFamily="34" charset="0"/>
                <a:cs typeface="Arial" panose="020B0604020202020204" pitchFamily="34" charset="0"/>
              </a:rPr>
              <a:t>Not Supported</a:t>
            </a:r>
          </a:p>
        </p:txBody>
      </p:sp>
    </p:spTree>
    <p:extLst>
      <p:ext uri="{BB962C8B-B14F-4D97-AF65-F5344CB8AC3E}">
        <p14:creationId xmlns:p14="http://schemas.microsoft.com/office/powerpoint/2010/main" val="110359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Graphic spid="24" grpId="0">
        <p:bldAsOne/>
      </p:bldGraphic>
      <p:bldP spid="25" grpId="0" animBg="1"/>
      <p:bldP spid="20" grpId="0" animBg="1"/>
      <p:bldGraphic spid="21" grpId="0">
        <p:bldAsOne/>
      </p:bldGraphic>
      <p:bldP spid="22" grpId="0" animBg="1"/>
      <p:bldP spid="17" grpId="0" animBg="1"/>
      <p:bldP spid="8" grpId="0"/>
      <p:bldP spid="10" grpId="0"/>
      <p:bldP spid="11" grpId="0"/>
      <p:bldP spid="13" grpId="0"/>
      <p:bldP spid="14" grpId="0"/>
      <p:bldGraphic spid="16" grpId="0">
        <p:bldAsOne/>
      </p:bldGraphic>
      <p:bldP spid="18"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C1F6F0-937D-E649-5901-0D7F412E6B79}"/>
              </a:ext>
            </a:extLst>
          </p:cNvPr>
          <p:cNvSpPr>
            <a:spLocks noGrp="1"/>
          </p:cNvSpPr>
          <p:nvPr>
            <p:ph type="title"/>
          </p:nvPr>
        </p:nvSpPr>
        <p:spPr/>
        <p:txBody>
          <a:bodyPr/>
          <a:lstStyle/>
          <a:p>
            <a:r>
              <a:rPr lang="en-AU"/>
              <a:t>New Displays - OP Pro Release Plan</a:t>
            </a:r>
          </a:p>
        </p:txBody>
      </p:sp>
      <p:sp>
        <p:nvSpPr>
          <p:cNvPr id="5" name="Rectangle: Rounded Corners 4">
            <a:extLst>
              <a:ext uri="{FF2B5EF4-FFF2-40B4-BE49-F238E27FC236}">
                <a16:creationId xmlns:a16="http://schemas.microsoft.com/office/drawing/2014/main" id="{019428D4-1076-A915-3C70-363D7A70DE7B}"/>
              </a:ext>
            </a:extLst>
          </p:cNvPr>
          <p:cNvSpPr/>
          <p:nvPr/>
        </p:nvSpPr>
        <p:spPr>
          <a:xfrm>
            <a:off x="609601" y="1828800"/>
            <a:ext cx="2666999" cy="13062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a:t>OP Pro 2.8-005</a:t>
            </a:r>
          </a:p>
          <a:p>
            <a:pPr algn="ctr"/>
            <a:r>
              <a:rPr lang="en-AU" sz="1400"/>
              <a:t>- </a:t>
            </a:r>
            <a:r>
              <a:rPr lang="en-AU" sz="1400" err="1"/>
              <a:t>JSPanel</a:t>
            </a:r>
            <a:r>
              <a:rPr lang="en-AU" sz="1400"/>
              <a:t> x64 LP</a:t>
            </a:r>
          </a:p>
        </p:txBody>
      </p:sp>
      <p:sp>
        <p:nvSpPr>
          <p:cNvPr id="6" name="Rectangle: Rounded Corners 5">
            <a:extLst>
              <a:ext uri="{FF2B5EF4-FFF2-40B4-BE49-F238E27FC236}">
                <a16:creationId xmlns:a16="http://schemas.microsoft.com/office/drawing/2014/main" id="{B8DBFE95-1DC7-9B2A-6DB7-634D0D008D39}"/>
              </a:ext>
            </a:extLst>
          </p:cNvPr>
          <p:cNvSpPr/>
          <p:nvPr/>
        </p:nvSpPr>
        <p:spPr>
          <a:xfrm>
            <a:off x="609601" y="3287486"/>
            <a:ext cx="2666999" cy="13062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a:t>OP Pro 2.8-005</a:t>
            </a:r>
          </a:p>
          <a:p>
            <a:pPr marL="285750" indent="-285750" algn="ctr">
              <a:buFontTx/>
              <a:buChar char="-"/>
            </a:pPr>
            <a:r>
              <a:rPr lang="en-AU" sz="1400" err="1"/>
              <a:t>JSPanel</a:t>
            </a:r>
            <a:r>
              <a:rPr lang="en-AU" sz="1400"/>
              <a:t> x64 LP</a:t>
            </a:r>
          </a:p>
          <a:p>
            <a:pPr marL="285750" indent="-285750" algn="ctr">
              <a:buFontTx/>
              <a:buChar char="-"/>
            </a:pPr>
            <a:r>
              <a:rPr lang="en-AU" sz="1400" err="1"/>
              <a:t>JSPanel</a:t>
            </a:r>
            <a:r>
              <a:rPr lang="en-AU" sz="1400"/>
              <a:t> x64 HP</a:t>
            </a:r>
          </a:p>
        </p:txBody>
      </p:sp>
      <p:sp>
        <p:nvSpPr>
          <p:cNvPr id="7" name="Rectangle: Rounded Corners 6">
            <a:extLst>
              <a:ext uri="{FF2B5EF4-FFF2-40B4-BE49-F238E27FC236}">
                <a16:creationId xmlns:a16="http://schemas.microsoft.com/office/drawing/2014/main" id="{E0E9F76E-8436-D989-9FA0-25089E0A47BD}"/>
              </a:ext>
            </a:extLst>
          </p:cNvPr>
          <p:cNvSpPr/>
          <p:nvPr/>
        </p:nvSpPr>
        <p:spPr>
          <a:xfrm>
            <a:off x="609601" y="4746172"/>
            <a:ext cx="2666999" cy="13062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a:t>OP Pro 4.0</a:t>
            </a:r>
          </a:p>
          <a:p>
            <a:pPr marL="285750" indent="-285750" algn="ctr">
              <a:buFontTx/>
              <a:buChar char="-"/>
            </a:pPr>
            <a:r>
              <a:rPr lang="en-AU" sz="1400" err="1"/>
              <a:t>JSPanel</a:t>
            </a:r>
            <a:r>
              <a:rPr lang="en-AU" sz="1400"/>
              <a:t> x64 LP</a:t>
            </a:r>
          </a:p>
          <a:p>
            <a:pPr marL="285750" indent="-285750" algn="ctr">
              <a:buFontTx/>
              <a:buChar char="-"/>
            </a:pPr>
            <a:r>
              <a:rPr lang="en-AU" sz="1400" err="1"/>
              <a:t>JSPanel</a:t>
            </a:r>
            <a:r>
              <a:rPr lang="en-AU" sz="1400"/>
              <a:t> x64 HP</a:t>
            </a:r>
          </a:p>
          <a:p>
            <a:pPr marL="285750" indent="-285750" algn="ctr">
              <a:buFontTx/>
              <a:buChar char="-"/>
            </a:pPr>
            <a:r>
              <a:rPr lang="en-AU" sz="1400"/>
              <a:t>Shell App x64 LP</a:t>
            </a:r>
          </a:p>
        </p:txBody>
      </p:sp>
      <p:sp>
        <p:nvSpPr>
          <p:cNvPr id="8" name="TextBox 7">
            <a:extLst>
              <a:ext uri="{FF2B5EF4-FFF2-40B4-BE49-F238E27FC236}">
                <a16:creationId xmlns:a16="http://schemas.microsoft.com/office/drawing/2014/main" id="{92F5B751-483C-CEA3-8574-9DB5B532747A}"/>
              </a:ext>
            </a:extLst>
          </p:cNvPr>
          <p:cNvSpPr txBox="1"/>
          <p:nvPr/>
        </p:nvSpPr>
        <p:spPr>
          <a:xfrm>
            <a:off x="4582886" y="1430066"/>
            <a:ext cx="2383971" cy="338554"/>
          </a:xfrm>
          <a:prstGeom prst="rect">
            <a:avLst/>
          </a:prstGeom>
          <a:noFill/>
        </p:spPr>
        <p:txBody>
          <a:bodyPr wrap="square" rtlCol="0">
            <a:spAutoFit/>
          </a:bodyPr>
          <a:lstStyle/>
          <a:p>
            <a:pPr algn="l"/>
            <a:r>
              <a:rPr lang="en-AU" sz="1600" b="1">
                <a:latin typeface="Arial" panose="020B0604020202020204" pitchFamily="34" charset="0"/>
                <a:cs typeface="Arial" panose="020B0604020202020204" pitchFamily="34" charset="0"/>
              </a:rPr>
              <a:t>Target Release Date</a:t>
            </a:r>
          </a:p>
        </p:txBody>
      </p:sp>
      <p:sp>
        <p:nvSpPr>
          <p:cNvPr id="10" name="Rectangle: Rounded Corners 9">
            <a:extLst>
              <a:ext uri="{FF2B5EF4-FFF2-40B4-BE49-F238E27FC236}">
                <a16:creationId xmlns:a16="http://schemas.microsoft.com/office/drawing/2014/main" id="{D93C1962-88F3-4E4B-539D-5EBA611E0582}"/>
              </a:ext>
            </a:extLst>
          </p:cNvPr>
          <p:cNvSpPr/>
          <p:nvPr/>
        </p:nvSpPr>
        <p:spPr>
          <a:xfrm>
            <a:off x="4669971" y="2122714"/>
            <a:ext cx="2046515" cy="642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a:latin typeface="Arial" panose="020B0604020202020204" pitchFamily="34" charset="0"/>
                <a:cs typeface="Arial" panose="020B0604020202020204" pitchFamily="34" charset="0"/>
              </a:rPr>
              <a:t>Available</a:t>
            </a:r>
          </a:p>
          <a:p>
            <a:pPr algn="ctr"/>
            <a:r>
              <a:rPr lang="en-AU" sz="1800">
                <a:cs typeface="Arial" panose="020B0604020202020204" pitchFamily="34" charset="0"/>
              </a:rPr>
              <a:t>31-Jan-2023</a:t>
            </a:r>
            <a:endParaRPr lang="en-AU" sz="180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478CBA78-C355-F259-AE4C-46A5BF03D03E}"/>
              </a:ext>
            </a:extLst>
          </p:cNvPr>
          <p:cNvSpPr/>
          <p:nvPr/>
        </p:nvSpPr>
        <p:spPr>
          <a:xfrm>
            <a:off x="4669971" y="3619500"/>
            <a:ext cx="2046515" cy="642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a:latin typeface="Arial" panose="020B0604020202020204" pitchFamily="34" charset="0"/>
                <a:cs typeface="Arial" panose="020B0604020202020204" pitchFamily="34" charset="0"/>
              </a:rPr>
              <a:t>20-Mar-2023</a:t>
            </a:r>
          </a:p>
        </p:txBody>
      </p:sp>
      <p:sp>
        <p:nvSpPr>
          <p:cNvPr id="12" name="Rectangle: Rounded Corners 11">
            <a:extLst>
              <a:ext uri="{FF2B5EF4-FFF2-40B4-BE49-F238E27FC236}">
                <a16:creationId xmlns:a16="http://schemas.microsoft.com/office/drawing/2014/main" id="{6215DA9D-2C80-F41C-596C-0B57CDFAC8D8}"/>
              </a:ext>
            </a:extLst>
          </p:cNvPr>
          <p:cNvSpPr/>
          <p:nvPr/>
        </p:nvSpPr>
        <p:spPr>
          <a:xfrm>
            <a:off x="4669970" y="5127171"/>
            <a:ext cx="2046515" cy="642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a:latin typeface="Arial" panose="020B0604020202020204" pitchFamily="34" charset="0"/>
                <a:cs typeface="Arial" panose="020B0604020202020204" pitchFamily="34" charset="0"/>
              </a:rPr>
              <a:t>20-Mar-2023</a:t>
            </a:r>
          </a:p>
        </p:txBody>
      </p:sp>
    </p:spTree>
    <p:extLst>
      <p:ext uri="{BB962C8B-B14F-4D97-AF65-F5344CB8AC3E}">
        <p14:creationId xmlns:p14="http://schemas.microsoft.com/office/powerpoint/2010/main" val="419022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8311-746C-24C1-02B7-006EE702E89B}"/>
              </a:ext>
            </a:extLst>
          </p:cNvPr>
          <p:cNvSpPr>
            <a:spLocks noGrp="1"/>
          </p:cNvSpPr>
          <p:nvPr>
            <p:ph type="title"/>
          </p:nvPr>
        </p:nvSpPr>
        <p:spPr/>
        <p:txBody>
          <a:bodyPr/>
          <a:lstStyle/>
          <a:p>
            <a:r>
              <a:rPr lang="en-AU">
                <a:latin typeface="Arial"/>
                <a:cs typeface="Arial"/>
              </a:rPr>
              <a:t>OP Pro 2.8-005 x64 Onboard Architecture</a:t>
            </a:r>
          </a:p>
        </p:txBody>
      </p:sp>
      <p:pic>
        <p:nvPicPr>
          <p:cNvPr id="7" name="Picture 6">
            <a:extLst>
              <a:ext uri="{FF2B5EF4-FFF2-40B4-BE49-F238E27FC236}">
                <a16:creationId xmlns:a16="http://schemas.microsoft.com/office/drawing/2014/main" id="{D3D4ECFD-F1BF-4327-D358-DE75BC6AA919}"/>
              </a:ext>
            </a:extLst>
          </p:cNvPr>
          <p:cNvPicPr>
            <a:picLocks noChangeAspect="1"/>
          </p:cNvPicPr>
          <p:nvPr/>
        </p:nvPicPr>
        <p:blipFill>
          <a:blip r:embed="rId2"/>
          <a:stretch>
            <a:fillRect/>
          </a:stretch>
        </p:blipFill>
        <p:spPr>
          <a:xfrm>
            <a:off x="3391037" y="2182506"/>
            <a:ext cx="1565500" cy="1019833"/>
          </a:xfrm>
          <a:prstGeom prst="rect">
            <a:avLst/>
          </a:prstGeom>
        </p:spPr>
      </p:pic>
      <p:pic>
        <p:nvPicPr>
          <p:cNvPr id="9" name="Picture 8">
            <a:extLst>
              <a:ext uri="{FF2B5EF4-FFF2-40B4-BE49-F238E27FC236}">
                <a16:creationId xmlns:a16="http://schemas.microsoft.com/office/drawing/2014/main" id="{126EF983-4CD2-88A9-BED4-501B020ACBE8}"/>
              </a:ext>
            </a:extLst>
          </p:cNvPr>
          <p:cNvPicPr>
            <a:picLocks noChangeAspect="1"/>
          </p:cNvPicPr>
          <p:nvPr/>
        </p:nvPicPr>
        <p:blipFill>
          <a:blip r:embed="rId3"/>
          <a:stretch>
            <a:fillRect/>
          </a:stretch>
        </p:blipFill>
        <p:spPr>
          <a:xfrm>
            <a:off x="6278301" y="2230907"/>
            <a:ext cx="1742519" cy="923032"/>
          </a:xfrm>
          <a:prstGeom prst="rect">
            <a:avLst/>
          </a:prstGeom>
        </p:spPr>
      </p:pic>
      <p:cxnSp>
        <p:nvCxnSpPr>
          <p:cNvPr id="11" name="Straight Connector 10">
            <a:extLst>
              <a:ext uri="{FF2B5EF4-FFF2-40B4-BE49-F238E27FC236}">
                <a16:creationId xmlns:a16="http://schemas.microsoft.com/office/drawing/2014/main" id="{C4483593-902C-4CAC-8283-18AF10239FDA}"/>
              </a:ext>
            </a:extLst>
          </p:cNvPr>
          <p:cNvCxnSpPr>
            <a:cxnSpLocks/>
            <a:stCxn id="7" idx="3"/>
            <a:endCxn id="9" idx="1"/>
          </p:cNvCxnSpPr>
          <p:nvPr/>
        </p:nvCxnSpPr>
        <p:spPr>
          <a:xfrm>
            <a:off x="4956537" y="2692423"/>
            <a:ext cx="132176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8321F4D-25A8-4D81-48D7-A1022FA669BF}"/>
              </a:ext>
            </a:extLst>
          </p:cNvPr>
          <p:cNvSpPr/>
          <p:nvPr/>
        </p:nvSpPr>
        <p:spPr>
          <a:xfrm>
            <a:off x="3391037" y="2016368"/>
            <a:ext cx="1485763" cy="1661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050"/>
              <a:t>Platform 2.26</a:t>
            </a:r>
          </a:p>
        </p:txBody>
      </p:sp>
      <p:sp>
        <p:nvSpPr>
          <p:cNvPr id="13" name="Rectangle: Rounded Corners 12">
            <a:extLst>
              <a:ext uri="{FF2B5EF4-FFF2-40B4-BE49-F238E27FC236}">
                <a16:creationId xmlns:a16="http://schemas.microsoft.com/office/drawing/2014/main" id="{D830B2FB-6D2E-E95E-CA36-11C3DB94F754}"/>
              </a:ext>
            </a:extLst>
          </p:cNvPr>
          <p:cNvSpPr/>
          <p:nvPr/>
        </p:nvSpPr>
        <p:spPr>
          <a:xfrm>
            <a:off x="3391037" y="1824769"/>
            <a:ext cx="1485763" cy="16613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050"/>
              <a:t>OpenVPN</a:t>
            </a:r>
          </a:p>
        </p:txBody>
      </p:sp>
      <p:sp>
        <p:nvSpPr>
          <p:cNvPr id="14" name="Rectangle: Rounded Corners 13">
            <a:extLst>
              <a:ext uri="{FF2B5EF4-FFF2-40B4-BE49-F238E27FC236}">
                <a16:creationId xmlns:a16="http://schemas.microsoft.com/office/drawing/2014/main" id="{791BEB5A-DBDB-C777-AD1B-4BA7DC155810}"/>
              </a:ext>
            </a:extLst>
          </p:cNvPr>
          <p:cNvSpPr/>
          <p:nvPr/>
        </p:nvSpPr>
        <p:spPr>
          <a:xfrm>
            <a:off x="6278301" y="2017895"/>
            <a:ext cx="1485763" cy="1661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050"/>
              <a:t>Platform 2.26</a:t>
            </a:r>
          </a:p>
        </p:txBody>
      </p:sp>
      <p:sp>
        <p:nvSpPr>
          <p:cNvPr id="15" name="Rectangle: Rounded Corners 14">
            <a:extLst>
              <a:ext uri="{FF2B5EF4-FFF2-40B4-BE49-F238E27FC236}">
                <a16:creationId xmlns:a16="http://schemas.microsoft.com/office/drawing/2014/main" id="{A4E1F1DB-6AC2-C777-843F-63417B647BFC}"/>
              </a:ext>
            </a:extLst>
          </p:cNvPr>
          <p:cNvSpPr/>
          <p:nvPr/>
        </p:nvSpPr>
        <p:spPr>
          <a:xfrm>
            <a:off x="3391037" y="1633170"/>
            <a:ext cx="1485763" cy="16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SQLite</a:t>
            </a:r>
          </a:p>
        </p:txBody>
      </p:sp>
      <p:sp>
        <p:nvSpPr>
          <p:cNvPr id="16" name="Rectangle: Rounded Corners 15">
            <a:extLst>
              <a:ext uri="{FF2B5EF4-FFF2-40B4-BE49-F238E27FC236}">
                <a16:creationId xmlns:a16="http://schemas.microsoft.com/office/drawing/2014/main" id="{931E3057-912A-0D58-E3B4-7456F2F4BBFF}"/>
              </a:ext>
            </a:extLst>
          </p:cNvPr>
          <p:cNvSpPr/>
          <p:nvPr/>
        </p:nvSpPr>
        <p:spPr>
          <a:xfrm>
            <a:off x="3391037" y="1441571"/>
            <a:ext cx="1485763" cy="16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JAMS</a:t>
            </a:r>
          </a:p>
        </p:txBody>
      </p:sp>
      <p:sp>
        <p:nvSpPr>
          <p:cNvPr id="17" name="Rectangle: Rounded Corners 16">
            <a:extLst>
              <a:ext uri="{FF2B5EF4-FFF2-40B4-BE49-F238E27FC236}">
                <a16:creationId xmlns:a16="http://schemas.microsoft.com/office/drawing/2014/main" id="{2B9CB4E8-1FA1-D652-A612-885E088BCCB7}"/>
              </a:ext>
            </a:extLst>
          </p:cNvPr>
          <p:cNvSpPr/>
          <p:nvPr/>
        </p:nvSpPr>
        <p:spPr>
          <a:xfrm>
            <a:off x="3391037" y="1249972"/>
            <a:ext cx="1485763" cy="16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err="1"/>
              <a:t>JSPanel</a:t>
            </a:r>
            <a:r>
              <a:rPr lang="en-AU" sz="1000"/>
              <a:t> LP x32</a:t>
            </a:r>
          </a:p>
        </p:txBody>
      </p:sp>
      <p:sp>
        <p:nvSpPr>
          <p:cNvPr id="18" name="TextBox 17">
            <a:extLst>
              <a:ext uri="{FF2B5EF4-FFF2-40B4-BE49-F238E27FC236}">
                <a16:creationId xmlns:a16="http://schemas.microsoft.com/office/drawing/2014/main" id="{CD258B97-15F0-BEEF-614A-C11A15CF1CBC}"/>
              </a:ext>
            </a:extLst>
          </p:cNvPr>
          <p:cNvSpPr txBox="1"/>
          <p:nvPr/>
        </p:nvSpPr>
        <p:spPr>
          <a:xfrm>
            <a:off x="518075" y="1956427"/>
            <a:ext cx="2024185" cy="584775"/>
          </a:xfrm>
          <a:prstGeom prst="rect">
            <a:avLst/>
          </a:prstGeom>
          <a:noFill/>
        </p:spPr>
        <p:txBody>
          <a:bodyPr wrap="square" rtlCol="0">
            <a:spAutoFit/>
          </a:bodyPr>
          <a:lstStyle/>
          <a:p>
            <a:pPr algn="l"/>
            <a:r>
              <a:rPr lang="en-AU" sz="1600" b="1">
                <a:latin typeface="Arial" panose="020B0604020202020204" pitchFamily="34" charset="0"/>
                <a:cs typeface="Arial" panose="020B0604020202020204" pitchFamily="34" charset="0"/>
              </a:rPr>
              <a:t>Current State</a:t>
            </a:r>
          </a:p>
          <a:p>
            <a:pPr algn="l"/>
            <a:r>
              <a:rPr lang="en-AU" sz="1600" b="1">
                <a:cs typeface="Arial" panose="020B0604020202020204" pitchFamily="34" charset="0"/>
              </a:rPr>
              <a:t>OP Pro 2.8-003/004</a:t>
            </a:r>
            <a:endParaRPr lang="en-AU" sz="1600" b="1">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FE6343E-4586-A2C4-337F-F32FE840EA5A}"/>
              </a:ext>
            </a:extLst>
          </p:cNvPr>
          <p:cNvSpPr txBox="1"/>
          <p:nvPr/>
        </p:nvSpPr>
        <p:spPr>
          <a:xfrm>
            <a:off x="3495524" y="3147717"/>
            <a:ext cx="1267675" cy="246221"/>
          </a:xfrm>
          <a:prstGeom prst="rect">
            <a:avLst/>
          </a:prstGeom>
          <a:noFill/>
        </p:spPr>
        <p:txBody>
          <a:bodyPr wrap="square" rtlCol="0">
            <a:spAutoFit/>
          </a:bodyPr>
          <a:lstStyle/>
          <a:p>
            <a:pPr algn="l"/>
            <a:r>
              <a:rPr lang="en-AU" sz="1000">
                <a:latin typeface="Arial" panose="020B0604020202020204" pitchFamily="34" charset="0"/>
                <a:cs typeface="Arial" panose="020B0604020202020204" pitchFamily="34" charset="0"/>
              </a:rPr>
              <a:t>D9S2-A Display 9</a:t>
            </a:r>
          </a:p>
        </p:txBody>
      </p:sp>
      <p:sp>
        <p:nvSpPr>
          <p:cNvPr id="20" name="TextBox 19">
            <a:extLst>
              <a:ext uri="{FF2B5EF4-FFF2-40B4-BE49-F238E27FC236}">
                <a16:creationId xmlns:a16="http://schemas.microsoft.com/office/drawing/2014/main" id="{E9AD5B00-B097-47E5-D533-48C13A7AC51F}"/>
              </a:ext>
            </a:extLst>
          </p:cNvPr>
          <p:cNvSpPr txBox="1"/>
          <p:nvPr/>
        </p:nvSpPr>
        <p:spPr>
          <a:xfrm>
            <a:off x="6817406" y="3135996"/>
            <a:ext cx="664307" cy="246221"/>
          </a:xfrm>
          <a:prstGeom prst="rect">
            <a:avLst/>
          </a:prstGeom>
          <a:noFill/>
        </p:spPr>
        <p:txBody>
          <a:bodyPr wrap="square" rtlCol="0">
            <a:spAutoFit/>
          </a:bodyPr>
          <a:lstStyle/>
          <a:p>
            <a:pPr algn="l"/>
            <a:r>
              <a:rPr lang="en-AU" sz="1000">
                <a:latin typeface="Arial" panose="020B0604020202020204" pitchFamily="34" charset="0"/>
                <a:cs typeface="Arial" panose="020B0604020202020204" pitchFamily="34" charset="0"/>
              </a:rPr>
              <a:t>Core LP</a:t>
            </a:r>
          </a:p>
        </p:txBody>
      </p:sp>
      <p:sp>
        <p:nvSpPr>
          <p:cNvPr id="23" name="TextBox 22">
            <a:extLst>
              <a:ext uri="{FF2B5EF4-FFF2-40B4-BE49-F238E27FC236}">
                <a16:creationId xmlns:a16="http://schemas.microsoft.com/office/drawing/2014/main" id="{350D4FDF-6C29-9D9C-B759-9A089C04D8AE}"/>
              </a:ext>
            </a:extLst>
          </p:cNvPr>
          <p:cNvSpPr txBox="1"/>
          <p:nvPr/>
        </p:nvSpPr>
        <p:spPr>
          <a:xfrm>
            <a:off x="3171978" y="3351466"/>
            <a:ext cx="1914769" cy="400110"/>
          </a:xfrm>
          <a:prstGeom prst="rect">
            <a:avLst/>
          </a:prstGeom>
          <a:noFill/>
        </p:spPr>
        <p:txBody>
          <a:bodyPr wrap="square" rtlCol="0">
            <a:spAutoFit/>
          </a:bodyPr>
          <a:lstStyle/>
          <a:p>
            <a:pPr algn="ctr"/>
            <a:r>
              <a:rPr lang="en-AU" sz="1000">
                <a:latin typeface="Arial" panose="020B0604020202020204" pitchFamily="34" charset="0"/>
                <a:cs typeface="Arial" panose="020B0604020202020204" pitchFamily="34" charset="0"/>
              </a:rPr>
              <a:t>Intel Atom E3826 CPU </a:t>
            </a:r>
          </a:p>
          <a:p>
            <a:pPr algn="ctr"/>
            <a:r>
              <a:rPr lang="en-AU" sz="1000">
                <a:latin typeface="Arial" panose="020B0604020202020204" pitchFamily="34" charset="0"/>
                <a:cs typeface="Arial" panose="020B0604020202020204" pitchFamily="34" charset="0"/>
              </a:rPr>
              <a:t>Dual Core </a:t>
            </a:r>
            <a:r>
              <a:rPr lang="en-AU" sz="1000">
                <a:cs typeface="Arial" panose="020B0604020202020204" pitchFamily="34" charset="0"/>
              </a:rPr>
              <a:t>32 bit</a:t>
            </a:r>
            <a:endParaRPr lang="en-AU" sz="100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9232221-76F0-836F-7DCF-3C9F7A690BD6}"/>
              </a:ext>
            </a:extLst>
          </p:cNvPr>
          <p:cNvSpPr txBox="1"/>
          <p:nvPr/>
        </p:nvSpPr>
        <p:spPr>
          <a:xfrm>
            <a:off x="6313684" y="3348345"/>
            <a:ext cx="1671749" cy="400110"/>
          </a:xfrm>
          <a:prstGeom prst="rect">
            <a:avLst/>
          </a:prstGeom>
          <a:noFill/>
        </p:spPr>
        <p:txBody>
          <a:bodyPr wrap="square" rtlCol="0">
            <a:spAutoFit/>
          </a:bodyPr>
          <a:lstStyle/>
          <a:p>
            <a:pPr algn="ctr"/>
            <a:r>
              <a:rPr lang="en-AU" sz="1000">
                <a:latin typeface="Arial" panose="020B0604020202020204" pitchFamily="34" charset="0"/>
                <a:cs typeface="Arial" panose="020B0604020202020204" pitchFamily="34" charset="0"/>
              </a:rPr>
              <a:t>Intel Atom E3845 CPU </a:t>
            </a:r>
          </a:p>
          <a:p>
            <a:pPr algn="ctr"/>
            <a:r>
              <a:rPr lang="en-AU" sz="1000">
                <a:latin typeface="Arial" panose="020B0604020202020204" pitchFamily="34" charset="0"/>
                <a:cs typeface="Arial" panose="020B0604020202020204" pitchFamily="34" charset="0"/>
              </a:rPr>
              <a:t>Quad Core </a:t>
            </a:r>
            <a:r>
              <a:rPr lang="en-AU" sz="1000">
                <a:cs typeface="Arial" panose="020B0604020202020204" pitchFamily="34" charset="0"/>
              </a:rPr>
              <a:t>32 bit</a:t>
            </a:r>
            <a:endParaRPr lang="en-AU" sz="100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E0BF136-1FEB-C325-03D4-7CCECE992AD6}"/>
              </a:ext>
            </a:extLst>
          </p:cNvPr>
          <p:cNvSpPr txBox="1"/>
          <p:nvPr/>
        </p:nvSpPr>
        <p:spPr>
          <a:xfrm>
            <a:off x="609600" y="4850494"/>
            <a:ext cx="1688123" cy="584775"/>
          </a:xfrm>
          <a:prstGeom prst="rect">
            <a:avLst/>
          </a:prstGeom>
          <a:noFill/>
        </p:spPr>
        <p:txBody>
          <a:bodyPr wrap="square" rtlCol="0">
            <a:spAutoFit/>
          </a:bodyPr>
          <a:lstStyle/>
          <a:p>
            <a:pPr algn="l"/>
            <a:r>
              <a:rPr lang="en-AU" sz="1600" b="1">
                <a:latin typeface="Arial" panose="020B0604020202020204" pitchFamily="34" charset="0"/>
                <a:cs typeface="Arial" panose="020B0604020202020204" pitchFamily="34" charset="0"/>
              </a:rPr>
              <a:t>Future State</a:t>
            </a:r>
          </a:p>
          <a:p>
            <a:pPr algn="l"/>
            <a:r>
              <a:rPr lang="en-AU" sz="1600" b="1">
                <a:cs typeface="Arial" panose="020B0604020202020204" pitchFamily="34" charset="0"/>
              </a:rPr>
              <a:t>OP Pro 2.8-005</a:t>
            </a:r>
            <a:endParaRPr lang="en-AU" sz="1600" b="1">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89FBD354-A3A5-3824-2E4F-AF508E5F0C56}"/>
              </a:ext>
            </a:extLst>
          </p:cNvPr>
          <p:cNvPicPr>
            <a:picLocks noChangeAspect="1"/>
          </p:cNvPicPr>
          <p:nvPr/>
        </p:nvPicPr>
        <p:blipFill>
          <a:blip r:embed="rId2"/>
          <a:stretch>
            <a:fillRect/>
          </a:stretch>
        </p:blipFill>
        <p:spPr>
          <a:xfrm>
            <a:off x="3543437" y="4925353"/>
            <a:ext cx="1565500" cy="1019833"/>
          </a:xfrm>
          <a:prstGeom prst="rect">
            <a:avLst/>
          </a:prstGeom>
        </p:spPr>
      </p:pic>
      <p:pic>
        <p:nvPicPr>
          <p:cNvPr id="27" name="Picture 26">
            <a:extLst>
              <a:ext uri="{FF2B5EF4-FFF2-40B4-BE49-F238E27FC236}">
                <a16:creationId xmlns:a16="http://schemas.microsoft.com/office/drawing/2014/main" id="{A2619915-1B41-D81B-C760-A32DCF9C905C}"/>
              </a:ext>
            </a:extLst>
          </p:cNvPr>
          <p:cNvPicPr>
            <a:picLocks noChangeAspect="1"/>
          </p:cNvPicPr>
          <p:nvPr/>
        </p:nvPicPr>
        <p:blipFill>
          <a:blip r:embed="rId3"/>
          <a:stretch>
            <a:fillRect/>
          </a:stretch>
        </p:blipFill>
        <p:spPr>
          <a:xfrm>
            <a:off x="6430701" y="4973754"/>
            <a:ext cx="1742519" cy="923032"/>
          </a:xfrm>
          <a:prstGeom prst="rect">
            <a:avLst/>
          </a:prstGeom>
        </p:spPr>
      </p:pic>
      <p:cxnSp>
        <p:nvCxnSpPr>
          <p:cNvPr id="28" name="Straight Connector 27">
            <a:extLst>
              <a:ext uri="{FF2B5EF4-FFF2-40B4-BE49-F238E27FC236}">
                <a16:creationId xmlns:a16="http://schemas.microsoft.com/office/drawing/2014/main" id="{0CDB279F-59BB-7613-AC48-7E2BD2ACD4D5}"/>
              </a:ext>
            </a:extLst>
          </p:cNvPr>
          <p:cNvCxnSpPr>
            <a:cxnSpLocks/>
            <a:stCxn id="26" idx="3"/>
            <a:endCxn id="27" idx="1"/>
          </p:cNvCxnSpPr>
          <p:nvPr/>
        </p:nvCxnSpPr>
        <p:spPr>
          <a:xfrm>
            <a:off x="5108937" y="5435270"/>
            <a:ext cx="132176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117B2BD6-FB06-6266-AB54-0D42F551008B}"/>
              </a:ext>
            </a:extLst>
          </p:cNvPr>
          <p:cNvSpPr/>
          <p:nvPr/>
        </p:nvSpPr>
        <p:spPr>
          <a:xfrm>
            <a:off x="3543437" y="4759215"/>
            <a:ext cx="1485763" cy="1661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050"/>
              <a:t>MASEP 3.3.x</a:t>
            </a:r>
          </a:p>
        </p:txBody>
      </p:sp>
      <p:sp>
        <p:nvSpPr>
          <p:cNvPr id="30" name="Rectangle: Rounded Corners 29">
            <a:extLst>
              <a:ext uri="{FF2B5EF4-FFF2-40B4-BE49-F238E27FC236}">
                <a16:creationId xmlns:a16="http://schemas.microsoft.com/office/drawing/2014/main" id="{F3DFD234-A46F-893E-F18A-D6072E2CFE32}"/>
              </a:ext>
            </a:extLst>
          </p:cNvPr>
          <p:cNvSpPr/>
          <p:nvPr/>
        </p:nvSpPr>
        <p:spPr>
          <a:xfrm>
            <a:off x="6430701" y="4568545"/>
            <a:ext cx="1485763" cy="166138"/>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050"/>
              <a:t>OpenVPN</a:t>
            </a:r>
          </a:p>
        </p:txBody>
      </p:sp>
      <p:sp>
        <p:nvSpPr>
          <p:cNvPr id="31" name="Rectangle: Rounded Corners 30">
            <a:extLst>
              <a:ext uri="{FF2B5EF4-FFF2-40B4-BE49-F238E27FC236}">
                <a16:creationId xmlns:a16="http://schemas.microsoft.com/office/drawing/2014/main" id="{C3900E30-09F3-2B77-BF02-AA0189947343}"/>
              </a:ext>
            </a:extLst>
          </p:cNvPr>
          <p:cNvSpPr/>
          <p:nvPr/>
        </p:nvSpPr>
        <p:spPr>
          <a:xfrm>
            <a:off x="6430701" y="4760742"/>
            <a:ext cx="1485763" cy="1661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AU" sz="1050"/>
              <a:t>Platform 2.26</a:t>
            </a:r>
          </a:p>
        </p:txBody>
      </p:sp>
      <p:sp>
        <p:nvSpPr>
          <p:cNvPr id="32" name="Rectangle: Rounded Corners 31">
            <a:extLst>
              <a:ext uri="{FF2B5EF4-FFF2-40B4-BE49-F238E27FC236}">
                <a16:creationId xmlns:a16="http://schemas.microsoft.com/office/drawing/2014/main" id="{B7701173-7022-1264-834E-A5478A3F04AB}"/>
              </a:ext>
            </a:extLst>
          </p:cNvPr>
          <p:cNvSpPr/>
          <p:nvPr/>
        </p:nvSpPr>
        <p:spPr>
          <a:xfrm>
            <a:off x="6430701" y="4384761"/>
            <a:ext cx="1485763" cy="16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SQLite</a:t>
            </a:r>
          </a:p>
        </p:txBody>
      </p:sp>
      <p:sp>
        <p:nvSpPr>
          <p:cNvPr id="33" name="Rectangle: Rounded Corners 32">
            <a:extLst>
              <a:ext uri="{FF2B5EF4-FFF2-40B4-BE49-F238E27FC236}">
                <a16:creationId xmlns:a16="http://schemas.microsoft.com/office/drawing/2014/main" id="{1BC131D6-09AE-A265-F1B6-B1D8AF825905}"/>
              </a:ext>
            </a:extLst>
          </p:cNvPr>
          <p:cNvSpPr/>
          <p:nvPr/>
        </p:nvSpPr>
        <p:spPr>
          <a:xfrm>
            <a:off x="6430701" y="4193162"/>
            <a:ext cx="1485763" cy="16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a:t>JAMS</a:t>
            </a:r>
          </a:p>
        </p:txBody>
      </p:sp>
      <p:sp>
        <p:nvSpPr>
          <p:cNvPr id="34" name="Rectangle: Rounded Corners 33">
            <a:extLst>
              <a:ext uri="{FF2B5EF4-FFF2-40B4-BE49-F238E27FC236}">
                <a16:creationId xmlns:a16="http://schemas.microsoft.com/office/drawing/2014/main" id="{8BA14F0B-8FEE-A640-6BE0-5C1ED9D8DB10}"/>
              </a:ext>
            </a:extLst>
          </p:cNvPr>
          <p:cNvSpPr/>
          <p:nvPr/>
        </p:nvSpPr>
        <p:spPr>
          <a:xfrm>
            <a:off x="3543436" y="4563973"/>
            <a:ext cx="1485763" cy="166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err="1"/>
              <a:t>JSPanel</a:t>
            </a:r>
            <a:r>
              <a:rPr lang="en-AU" sz="1000"/>
              <a:t> LP x64</a:t>
            </a:r>
          </a:p>
        </p:txBody>
      </p:sp>
      <p:sp>
        <p:nvSpPr>
          <p:cNvPr id="35" name="TextBox 34">
            <a:extLst>
              <a:ext uri="{FF2B5EF4-FFF2-40B4-BE49-F238E27FC236}">
                <a16:creationId xmlns:a16="http://schemas.microsoft.com/office/drawing/2014/main" id="{B4F147BD-CB93-A09C-D8CA-CE10EACC44B8}"/>
              </a:ext>
            </a:extLst>
          </p:cNvPr>
          <p:cNvSpPr txBox="1"/>
          <p:nvPr/>
        </p:nvSpPr>
        <p:spPr>
          <a:xfrm>
            <a:off x="3822904" y="5883175"/>
            <a:ext cx="1006562" cy="246221"/>
          </a:xfrm>
          <a:prstGeom prst="rect">
            <a:avLst/>
          </a:prstGeom>
          <a:noFill/>
        </p:spPr>
        <p:txBody>
          <a:bodyPr wrap="square" rtlCol="0">
            <a:spAutoFit/>
          </a:bodyPr>
          <a:lstStyle/>
          <a:p>
            <a:pPr algn="l"/>
            <a:r>
              <a:rPr lang="en-AU" sz="1000">
                <a:latin typeface="Arial" panose="020B0604020202020204" pitchFamily="34" charset="0"/>
                <a:cs typeface="Arial" panose="020B0604020202020204" pitchFamily="34" charset="0"/>
              </a:rPr>
              <a:t>D9S2-B X900</a:t>
            </a:r>
          </a:p>
        </p:txBody>
      </p:sp>
      <p:sp>
        <p:nvSpPr>
          <p:cNvPr id="36" name="TextBox 35">
            <a:extLst>
              <a:ext uri="{FF2B5EF4-FFF2-40B4-BE49-F238E27FC236}">
                <a16:creationId xmlns:a16="http://schemas.microsoft.com/office/drawing/2014/main" id="{81094888-A449-4945-8449-3ADE2B96F86A}"/>
              </a:ext>
            </a:extLst>
          </p:cNvPr>
          <p:cNvSpPr txBox="1"/>
          <p:nvPr/>
        </p:nvSpPr>
        <p:spPr>
          <a:xfrm>
            <a:off x="6969806" y="5878843"/>
            <a:ext cx="664307" cy="246221"/>
          </a:xfrm>
          <a:prstGeom prst="rect">
            <a:avLst/>
          </a:prstGeom>
          <a:noFill/>
        </p:spPr>
        <p:txBody>
          <a:bodyPr wrap="square" rtlCol="0">
            <a:spAutoFit/>
          </a:bodyPr>
          <a:lstStyle/>
          <a:p>
            <a:pPr algn="l"/>
            <a:r>
              <a:rPr lang="en-AU" sz="1000">
                <a:latin typeface="Arial" panose="020B0604020202020204" pitchFamily="34" charset="0"/>
                <a:cs typeface="Arial" panose="020B0604020202020204" pitchFamily="34" charset="0"/>
              </a:rPr>
              <a:t>Core LP</a:t>
            </a:r>
          </a:p>
        </p:txBody>
      </p:sp>
      <p:sp>
        <p:nvSpPr>
          <p:cNvPr id="37" name="TextBox 36">
            <a:extLst>
              <a:ext uri="{FF2B5EF4-FFF2-40B4-BE49-F238E27FC236}">
                <a16:creationId xmlns:a16="http://schemas.microsoft.com/office/drawing/2014/main" id="{FFFF0A1B-B005-DA9C-B36D-7F2CEC367E7C}"/>
              </a:ext>
            </a:extLst>
          </p:cNvPr>
          <p:cNvSpPr txBox="1"/>
          <p:nvPr/>
        </p:nvSpPr>
        <p:spPr>
          <a:xfrm>
            <a:off x="6466084" y="6067747"/>
            <a:ext cx="1671749" cy="400110"/>
          </a:xfrm>
          <a:prstGeom prst="rect">
            <a:avLst/>
          </a:prstGeom>
          <a:noFill/>
        </p:spPr>
        <p:txBody>
          <a:bodyPr wrap="square" rtlCol="0">
            <a:spAutoFit/>
          </a:bodyPr>
          <a:lstStyle/>
          <a:p>
            <a:pPr algn="ctr"/>
            <a:r>
              <a:rPr lang="en-AU" sz="1000">
                <a:latin typeface="Arial" panose="020B0604020202020204" pitchFamily="34" charset="0"/>
                <a:cs typeface="Arial" panose="020B0604020202020204" pitchFamily="34" charset="0"/>
              </a:rPr>
              <a:t>Intel Atom E3845 CPU </a:t>
            </a:r>
          </a:p>
          <a:p>
            <a:pPr algn="ctr"/>
            <a:r>
              <a:rPr lang="en-AU" sz="1000">
                <a:latin typeface="Arial" panose="020B0604020202020204" pitchFamily="34" charset="0"/>
                <a:cs typeface="Arial" panose="020B0604020202020204" pitchFamily="34" charset="0"/>
              </a:rPr>
              <a:t>Quad Core </a:t>
            </a:r>
            <a:r>
              <a:rPr lang="en-AU" sz="1000">
                <a:cs typeface="Arial" panose="020B0604020202020204" pitchFamily="34" charset="0"/>
              </a:rPr>
              <a:t>32 bit</a:t>
            </a:r>
            <a:endParaRPr lang="en-AU" sz="100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F2A232D-D32B-28AF-E42E-983A8BAA2DA3}"/>
              </a:ext>
            </a:extLst>
          </p:cNvPr>
          <p:cNvSpPr txBox="1"/>
          <p:nvPr/>
        </p:nvSpPr>
        <p:spPr>
          <a:xfrm>
            <a:off x="3368801" y="6097069"/>
            <a:ext cx="1914769" cy="400110"/>
          </a:xfrm>
          <a:prstGeom prst="rect">
            <a:avLst/>
          </a:prstGeom>
          <a:noFill/>
        </p:spPr>
        <p:txBody>
          <a:bodyPr wrap="square" rtlCol="0">
            <a:spAutoFit/>
          </a:bodyPr>
          <a:lstStyle/>
          <a:p>
            <a:pPr algn="ctr"/>
            <a:r>
              <a:rPr lang="en-AU" sz="1000">
                <a:latin typeface="Arial" panose="020B0604020202020204" pitchFamily="34" charset="0"/>
                <a:cs typeface="Arial" panose="020B0604020202020204" pitchFamily="34" charset="0"/>
              </a:rPr>
              <a:t>Intel Atom x5-E3940 CPU </a:t>
            </a:r>
          </a:p>
          <a:p>
            <a:pPr algn="ctr"/>
            <a:r>
              <a:rPr lang="en-AU" sz="1000">
                <a:latin typeface="Arial" panose="020B0604020202020204" pitchFamily="34" charset="0"/>
                <a:cs typeface="Arial" panose="020B0604020202020204" pitchFamily="34" charset="0"/>
              </a:rPr>
              <a:t>Quad Core 64</a:t>
            </a:r>
            <a:r>
              <a:rPr lang="en-AU" sz="1000">
                <a:cs typeface="Arial" panose="020B0604020202020204" pitchFamily="34" charset="0"/>
              </a:rPr>
              <a:t> bit</a:t>
            </a:r>
            <a:endParaRPr lang="en-AU" sz="1000">
              <a:latin typeface="Arial" panose="020B0604020202020204"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895C0A9A-5ECC-A898-4C91-99454BCC7A5D}"/>
              </a:ext>
            </a:extLst>
          </p:cNvPr>
          <p:cNvCxnSpPr/>
          <p:nvPr/>
        </p:nvCxnSpPr>
        <p:spPr>
          <a:xfrm>
            <a:off x="518075" y="3868615"/>
            <a:ext cx="8891648" cy="0"/>
          </a:xfrm>
          <a:prstGeom prst="line">
            <a:avLst/>
          </a:prstGeom>
          <a:ln w="28575"/>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89CBA415-73AB-7E3D-9FCA-986E48A361E3}"/>
              </a:ext>
            </a:extLst>
          </p:cNvPr>
          <p:cNvSpPr txBox="1"/>
          <p:nvPr/>
        </p:nvSpPr>
        <p:spPr>
          <a:xfrm>
            <a:off x="9846302" y="2905780"/>
            <a:ext cx="2209800" cy="523220"/>
          </a:xfrm>
          <a:prstGeom prst="rect">
            <a:avLst/>
          </a:prstGeom>
          <a:noFill/>
        </p:spPr>
        <p:txBody>
          <a:bodyPr wrap="square" rtlCol="0">
            <a:spAutoFit/>
          </a:bodyPr>
          <a:lstStyle/>
          <a:p>
            <a:pPr algn="l"/>
            <a:r>
              <a:rPr lang="en-AU" sz="2800" b="1">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68781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25" grpId="0"/>
      <p:bldP spid="29" grpId="0" animBg="1"/>
      <p:bldP spid="30" grpId="0" animBg="1"/>
      <p:bldP spid="31" grpId="0" animBg="1"/>
      <p:bldP spid="32" grpId="0" animBg="1"/>
      <p:bldP spid="33" grpId="0" animBg="1"/>
      <p:bldP spid="34" grpId="0" animBg="1"/>
      <p:bldP spid="35" grpId="0"/>
      <p:bldP spid="36" grpId="0"/>
      <p:bldP spid="37" grpId="0"/>
      <p:bldP spid="38"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FDEED6F-76DA-93D8-426C-E463EBCA97C8}"/>
              </a:ext>
            </a:extLst>
          </p:cNvPr>
          <p:cNvSpPr>
            <a:spLocks noGrp="1"/>
          </p:cNvSpPr>
          <p:nvPr>
            <p:ph type="body" sz="quarter" idx="13"/>
          </p:nvPr>
        </p:nvSpPr>
        <p:spPr/>
        <p:txBody>
          <a:bodyPr/>
          <a:lstStyle/>
          <a:p>
            <a:r>
              <a:rPr lang="en-AU"/>
              <a:t>Oey She Khun</a:t>
            </a:r>
          </a:p>
          <a:p>
            <a:r>
              <a:rPr lang="en-AU"/>
              <a:t>Product Engineer - MineOperate</a:t>
            </a:r>
          </a:p>
        </p:txBody>
      </p:sp>
      <p:sp>
        <p:nvSpPr>
          <p:cNvPr id="5" name="Text Placeholder 4">
            <a:extLst>
              <a:ext uri="{FF2B5EF4-FFF2-40B4-BE49-F238E27FC236}">
                <a16:creationId xmlns:a16="http://schemas.microsoft.com/office/drawing/2014/main" id="{108C8714-1DA2-70EE-5A12-7410C30F81F0}"/>
              </a:ext>
            </a:extLst>
          </p:cNvPr>
          <p:cNvSpPr>
            <a:spLocks noGrp="1"/>
          </p:cNvSpPr>
          <p:nvPr>
            <p:ph type="body" sz="quarter" idx="11"/>
          </p:nvPr>
        </p:nvSpPr>
        <p:spPr/>
        <p:txBody>
          <a:bodyPr/>
          <a:lstStyle/>
          <a:p>
            <a:r>
              <a:rPr lang="en-AU"/>
              <a:t>Installation &amp; Configuration</a:t>
            </a:r>
          </a:p>
        </p:txBody>
      </p:sp>
    </p:spTree>
    <p:extLst>
      <p:ext uri="{BB962C8B-B14F-4D97-AF65-F5344CB8AC3E}">
        <p14:creationId xmlns:p14="http://schemas.microsoft.com/office/powerpoint/2010/main" val="335732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5">
            <a:extLst>
              <a:ext uri="{FF2B5EF4-FFF2-40B4-BE49-F238E27FC236}">
                <a16:creationId xmlns:a16="http://schemas.microsoft.com/office/drawing/2014/main" id="{5E8A775B-5C2B-CAF2-38D3-48DC9EC0832C}"/>
              </a:ext>
            </a:extLst>
          </p:cNvPr>
          <p:cNvSpPr>
            <a:spLocks noGrp="1"/>
          </p:cNvSpPr>
          <p:nvPr>
            <p:ph type="body" sz="quarter" idx="22"/>
          </p:nvPr>
        </p:nvSpPr>
        <p:spPr/>
        <p:txBody>
          <a:bodyPr>
            <a:normAutofit/>
          </a:bodyPr>
          <a:lstStyle/>
          <a:p>
            <a:r>
              <a:rPr lang="en-US"/>
              <a:t>Overview</a:t>
            </a:r>
          </a:p>
        </p:txBody>
      </p:sp>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p:txBody>
          <a:bodyPr wrap="square">
            <a:normAutofit/>
          </a:bodyPr>
          <a:lstStyle/>
          <a:p>
            <a:r>
              <a:rPr lang="en-US"/>
              <a:t>HxGN </a:t>
            </a:r>
            <a:r>
              <a:rPr lang="en-US" err="1"/>
              <a:t>MineDiscover</a:t>
            </a:r>
            <a:r>
              <a:rPr lang="en-US"/>
              <a:t> Display9 Series 2: D9S2-B (X900)</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p:txBody>
          <a:bodyPr anchor="t">
            <a:normAutofit/>
          </a:bodyPr>
          <a:lstStyle/>
          <a:p>
            <a:r>
              <a:rPr lang="en-US"/>
              <a:t>Overview</a:t>
            </a:r>
          </a:p>
        </p:txBody>
      </p:sp>
      <p:sp>
        <p:nvSpPr>
          <p:cNvPr id="14" name="Content Placeholder 13">
            <a:extLst>
              <a:ext uri="{FF2B5EF4-FFF2-40B4-BE49-F238E27FC236}">
                <a16:creationId xmlns:a16="http://schemas.microsoft.com/office/drawing/2014/main" id="{DDD8DA15-EB8E-41F4-81CF-2CFA7647D5AB}"/>
              </a:ext>
            </a:extLst>
          </p:cNvPr>
          <p:cNvSpPr>
            <a:spLocks noGrp="1"/>
          </p:cNvSpPr>
          <p:nvPr>
            <p:ph sz="quarter" idx="21"/>
          </p:nvPr>
        </p:nvSpPr>
        <p:spPr>
          <a:xfrm>
            <a:off x="609600" y="1663200"/>
            <a:ext cx="10972800" cy="4240295"/>
          </a:xfrm>
        </p:spPr>
        <p:txBody>
          <a:bodyPr/>
          <a:lstStyle/>
          <a:p>
            <a:pPr marL="0" indent="0">
              <a:lnSpc>
                <a:spcPct val="100000"/>
              </a:lnSpc>
              <a:buNone/>
            </a:pPr>
            <a:r>
              <a:rPr lang="en-US"/>
              <a:t>As of December 2022, the D9S2-A screen (Display9) is no longer available from the supplier due to the lack of availability of some components. </a:t>
            </a:r>
          </a:p>
          <a:p>
            <a:pPr marL="0" indent="0">
              <a:lnSpc>
                <a:spcPct val="100000"/>
              </a:lnSpc>
              <a:buNone/>
            </a:pPr>
            <a:r>
              <a:rPr lang="en-US"/>
              <a:t>The D9S2-B screen (X900) is being provided as a replacement:</a:t>
            </a:r>
          </a:p>
          <a:p>
            <a:pPr>
              <a:lnSpc>
                <a:spcPct val="100000"/>
              </a:lnSpc>
            </a:pPr>
            <a:r>
              <a:rPr lang="en-US"/>
              <a:t>The D9S2-B screen is NOT a drop-in replacement for the D9S2-A due to the different software to be installed on it.</a:t>
            </a:r>
          </a:p>
          <a:p>
            <a:pPr>
              <a:lnSpc>
                <a:spcPct val="100000"/>
              </a:lnSpc>
            </a:pPr>
            <a:r>
              <a:rPr lang="en-US"/>
              <a:t>The D9S2-B screens cannot run the 32bit platform software (e.g.v2.26.x) and must instead use the 64bit MASEP platform. This limitation prevents the older 32bit applications (</a:t>
            </a:r>
            <a:r>
              <a:rPr lang="en-US" err="1"/>
              <a:t>e.g.OP</a:t>
            </a:r>
            <a:r>
              <a:rPr lang="en-US"/>
              <a:t> Pro) running on the D9S2-B screen.</a:t>
            </a:r>
          </a:p>
        </p:txBody>
      </p:sp>
    </p:spTree>
    <p:custDataLst>
      <p:custData r:id="rId1"/>
      <p:custData r:id="rId2"/>
    </p:custDataLst>
    <p:extLst>
      <p:ext uri="{BB962C8B-B14F-4D97-AF65-F5344CB8AC3E}">
        <p14:creationId xmlns:p14="http://schemas.microsoft.com/office/powerpoint/2010/main" val="34077602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slideId":"638013797448060512","enableDocumentContentUpdater":false,"version":"2.0"}]]></TemplafySlideTemplateConfiguration>
</file>

<file path=customXml/item10.xml><?xml version="1.0" encoding="utf-8"?>
<TemplafyTemplateConfiguration><![CDATA[{"elementsMetadata":[],"transformationConfigurations":[],"templateName":"Hexagon Blank","templateDescription":"","enableDocumentContentUpdater":false,"version":"2.0"}]]></TemplafyTemplateConfiguration>
</file>

<file path=customXml/item11.xml><?xml version="1.0" encoding="utf-8"?>
<p:properties xmlns:p="http://schemas.microsoft.com/office/2006/metadata/properties" xmlns:xsi="http://www.w3.org/2001/XMLSchema-instance" xmlns:pc="http://schemas.microsoft.com/office/infopath/2007/PartnerControls">
  <documentManagement>
    <_activity xmlns="3aa29a18-9a14-4746-91db-6bb46a84aa02" xsi:nil="true"/>
  </documentManagement>
</p:properties>
</file>

<file path=customXml/item12.xml><?xml version="1.0" encoding="utf-8"?>
<TemplafySlideFormConfiguration><![CDATA[{"formFields":[],"formDataEntries":[]}]]></TemplafySlideFormConfiguration>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TemplafySlideTemplateConfiguration><![CDATA[{"slideVersion":1,"isValidatorEnabled":false,"isLocked":false,"elementsMetadata":[],"slideId":"638013797448130541","enableDocumentContentUpdater":false,"version":"2.0"}]]></TemplafySlideTemplateConfiguration>
</file>

<file path=customXml/item15.xml><?xml version="1.0" encoding="utf-8"?>
<TemplafySlideFormConfiguration><![CDATA[{"formFields":[],"formDataEntries":[]}]]></TemplafySlideFormConfiguration>
</file>

<file path=customXml/item2.xml><?xml version="1.0" encoding="utf-8"?>
<TemplafyFormConfiguration><![CDATA[{"formFields":[],"formDataEntries":[]}]]></TemplafyFormConfiguration>
</file>

<file path=customXml/item3.xml><?xml version="1.0" encoding="utf-8"?>
<TemplafySlideTemplateConfiguration><![CDATA[{"slideVersion":1,"isValidatorEnabled":false,"isLocked":false,"elementsMetadata":[],"slideId":"638013797448130541","enableDocumentContentUpdater":false,"version":"2.0"}]]></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8013797448130541","enableDocumentContentUpdater":false,"version":"2.0"}]]></TemplafySlideTemplate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8013797448138910","enableDocumentContentUpdater":false,"version":"2.0"}]]></TemplafySlideTemplateConfiguration>
</file>

<file path=customXml/item9.xml><?xml version="1.0" encoding="utf-8"?>
<ct:contentTypeSchema xmlns:ct="http://schemas.microsoft.com/office/2006/metadata/contentType" xmlns:ma="http://schemas.microsoft.com/office/2006/metadata/properties/metaAttributes" ct:_="" ma:_="" ma:contentTypeName="Document" ma:contentTypeID="0x01010057278CC2DAF7684EAB343D2BED9E65DC" ma:contentTypeVersion="15" ma:contentTypeDescription="Create a new document." ma:contentTypeScope="" ma:versionID="a857e9db9410035ead81328f70bc343d">
  <xsd:schema xmlns:xsd="http://www.w3.org/2001/XMLSchema" xmlns:xs="http://www.w3.org/2001/XMLSchema" xmlns:p="http://schemas.microsoft.com/office/2006/metadata/properties" xmlns:ns3="3aa29a18-9a14-4746-91db-6bb46a84aa02" xmlns:ns4="44314ee1-db65-4ce1-9f6a-60cd6dfc925b" targetNamespace="http://schemas.microsoft.com/office/2006/metadata/properties" ma:root="true" ma:fieldsID="620d113c3e4e31ecf2e0d4561bb65e58" ns3:_="" ns4:_="">
    <xsd:import namespace="3aa29a18-9a14-4746-91db-6bb46a84aa02"/>
    <xsd:import namespace="44314ee1-db65-4ce1-9f6a-60cd6dfc925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a29a18-9a14-4746-91db-6bb46a84aa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314ee1-db65-4ce1-9f6a-60cd6dfc925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265C0A-1840-4D90-A2E1-4F879848AB7C}">
  <ds:schemaRefs/>
</ds:datastoreItem>
</file>

<file path=customXml/itemProps10.xml><?xml version="1.0" encoding="utf-8"?>
<ds:datastoreItem xmlns:ds="http://schemas.openxmlformats.org/officeDocument/2006/customXml" ds:itemID="{0CC40518-738D-4AC5-BC45-2A7B87381AD0}">
  <ds:schemaRefs/>
</ds:datastoreItem>
</file>

<file path=customXml/itemProps11.xml><?xml version="1.0" encoding="utf-8"?>
<ds:datastoreItem xmlns:ds="http://schemas.openxmlformats.org/officeDocument/2006/customXml" ds:itemID="{97794DA4-B143-4F60-BF7C-EA867C43D1FE}">
  <ds:schemaRefs>
    <ds:schemaRef ds:uri="3aa29a18-9a14-4746-91db-6bb46a84aa02"/>
    <ds:schemaRef ds:uri="http://schemas.microsoft.com/office/2006/metadata/properties"/>
    <ds:schemaRef ds:uri="http://purl.org/dc/elements/1.1/"/>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44314ee1-db65-4ce1-9f6a-60cd6dfc925b"/>
    <ds:schemaRef ds:uri="http://www.w3.org/XML/1998/namespace"/>
    <ds:schemaRef ds:uri="http://purl.org/dc/dcmitype/"/>
  </ds:schemaRefs>
</ds:datastoreItem>
</file>

<file path=customXml/itemProps12.xml><?xml version="1.0" encoding="utf-8"?>
<ds:datastoreItem xmlns:ds="http://schemas.openxmlformats.org/officeDocument/2006/customXml" ds:itemID="{1FEF7E43-1B36-4612-ACF8-0B462E5212DD}">
  <ds:schemaRefs/>
</ds:datastoreItem>
</file>

<file path=customXml/itemProps13.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14.xml><?xml version="1.0" encoding="utf-8"?>
<ds:datastoreItem xmlns:ds="http://schemas.openxmlformats.org/officeDocument/2006/customXml" ds:itemID="{35CB36F1-59C0-41B5-879E-7AFEDA3AD945}">
  <ds:schemaRefs/>
</ds:datastoreItem>
</file>

<file path=customXml/itemProps15.xml><?xml version="1.0" encoding="utf-8"?>
<ds:datastoreItem xmlns:ds="http://schemas.openxmlformats.org/officeDocument/2006/customXml" ds:itemID="{F6ED6FF7-8096-4887-AA74-E0F32223D6FC}">
  <ds:schemaRefs/>
</ds:datastoreItem>
</file>

<file path=customXml/itemProps2.xml><?xml version="1.0" encoding="utf-8"?>
<ds:datastoreItem xmlns:ds="http://schemas.openxmlformats.org/officeDocument/2006/customXml" ds:itemID="{A8A439ED-2598-409A-B23C-471E34407B12}">
  <ds:schemaRefs/>
</ds:datastoreItem>
</file>

<file path=customXml/itemProps3.xml><?xml version="1.0" encoding="utf-8"?>
<ds:datastoreItem xmlns:ds="http://schemas.openxmlformats.org/officeDocument/2006/customXml" ds:itemID="{13D5C0E2-69E8-465A-BF0A-BA3DF1B3F2C2}">
  <ds:schemaRefs/>
</ds:datastoreItem>
</file>

<file path=customXml/itemProps4.xml><?xml version="1.0" encoding="utf-8"?>
<ds:datastoreItem xmlns:ds="http://schemas.openxmlformats.org/officeDocument/2006/customXml" ds:itemID="{D2B0CA3B-8157-47E8-B21C-78E47720A873}">
  <ds:schemaRefs/>
</ds:datastoreItem>
</file>

<file path=customXml/itemProps5.xml><?xml version="1.0" encoding="utf-8"?>
<ds:datastoreItem xmlns:ds="http://schemas.openxmlformats.org/officeDocument/2006/customXml" ds:itemID="{5A895CFB-2CA2-4907-BAFE-AA282DF4DFC4}">
  <ds:schemaRefs/>
</ds:datastoreItem>
</file>

<file path=customXml/itemProps6.xml><?xml version="1.0" encoding="utf-8"?>
<ds:datastoreItem xmlns:ds="http://schemas.openxmlformats.org/officeDocument/2006/customXml" ds:itemID="{A8CC7CD2-DFF0-4E2E-8A4D-47D2CBDC57A2}">
  <ds:schemaRefs/>
</ds:datastoreItem>
</file>

<file path=customXml/itemProps7.xml><?xml version="1.0" encoding="utf-8"?>
<ds:datastoreItem xmlns:ds="http://schemas.openxmlformats.org/officeDocument/2006/customXml" ds:itemID="{CAFFD5E1-AC9C-4D00-9B6B-085BB3AA5A58}">
  <ds:schemaRefs/>
</ds:datastoreItem>
</file>

<file path=customXml/itemProps8.xml><?xml version="1.0" encoding="utf-8"?>
<ds:datastoreItem xmlns:ds="http://schemas.openxmlformats.org/officeDocument/2006/customXml" ds:itemID="{2C686BFD-F092-4B21-A66B-55EE9ABFEA54}">
  <ds:schemaRefs/>
</ds:datastoreItem>
</file>

<file path=customXml/itemProps9.xml><?xml version="1.0" encoding="utf-8"?>
<ds:datastoreItem xmlns:ds="http://schemas.openxmlformats.org/officeDocument/2006/customXml" ds:itemID="{3B2E8BDD-6035-4753-A2CB-1B087B461446}">
  <ds:schemaRefs>
    <ds:schemaRef ds:uri="http://schemas.microsoft.com/office/2006/metadata/contentType"/>
    <ds:schemaRef ds:uri="http://schemas.microsoft.com/office/2006/metadata/properties/metaAttributes"/>
    <ds:schemaRef ds:uri="http://www.w3.org/2000/xmlns/"/>
    <ds:schemaRef ds:uri="http://www.w3.org/2001/XMLSchema"/>
    <ds:schemaRef ds:uri="3aa29a18-9a14-4746-91db-6bb46a84aa02"/>
    <ds:schemaRef ds:uri="44314ee1-db65-4ce1-9f6a-60cd6dfc925b"/>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107</TotalTime>
  <Words>5724</Words>
  <Application>Microsoft Office PowerPoint</Application>
  <PresentationFormat>Widescreen</PresentationFormat>
  <Paragraphs>806</Paragraphs>
  <Slides>43</Slides>
  <Notes>3</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43</vt:i4>
      </vt:variant>
    </vt:vector>
  </HeadingPairs>
  <TitlesOfParts>
    <vt:vector size="54" baseType="lpstr">
      <vt:lpstr>Arial</vt:lpstr>
      <vt:lpstr>Calibri</vt:lpstr>
      <vt:lpstr>Courier New</vt:lpstr>
      <vt:lpstr>Open Sans</vt:lpstr>
      <vt:lpstr>Open Sans Light</vt:lpstr>
      <vt:lpstr>System Font Regular</vt:lpstr>
      <vt:lpstr>Wingdings</vt:lpstr>
      <vt:lpstr>Office Theme</vt:lpstr>
      <vt:lpstr>2_Dark Theme</vt:lpstr>
      <vt:lpstr>Custom Design</vt:lpstr>
      <vt:lpstr>PDF</vt:lpstr>
      <vt:lpstr>PowerPoint Presentation</vt:lpstr>
      <vt:lpstr>Agenda</vt:lpstr>
      <vt:lpstr>PowerPoint Presentation</vt:lpstr>
      <vt:lpstr>Display Replacements</vt:lpstr>
      <vt:lpstr>New Displays – OP Pro Release Support</vt:lpstr>
      <vt:lpstr>New Displays - OP Pro Release Plan</vt:lpstr>
      <vt:lpstr>OP Pro 2.8-005 x64 Onboard Architecture</vt:lpstr>
      <vt:lpstr>PowerPoint Presentation</vt:lpstr>
      <vt:lpstr>Overview</vt:lpstr>
      <vt:lpstr>HxGN MineDiscover Display9 Series 2: D9S2-B (X900)</vt:lpstr>
      <vt:lpstr>HxGN MineDiscover Display9 Series 2: D9S2-B (X900)</vt:lpstr>
      <vt:lpstr>HxGN MineDiscover Display9 Series 2: D9S2-B (X900)</vt:lpstr>
      <vt:lpstr>MASEP Platform</vt:lpstr>
      <vt:lpstr>MASEP Platform</vt:lpstr>
      <vt:lpstr>MineOperate OP Pro Software</vt:lpstr>
      <vt:lpstr>MineOperate OP Pro Software</vt:lpstr>
      <vt:lpstr>MineOperate OP Pro Software</vt:lpstr>
      <vt:lpstr>Platform Installation</vt:lpstr>
      <vt:lpstr>Software Installation: OP Pro 2.8-005</vt:lpstr>
      <vt:lpstr>Software Installation: OP Pro 2.8-005</vt:lpstr>
      <vt:lpstr>Software Installation: OP Pro 2.8-005</vt:lpstr>
      <vt:lpstr>Software Installation: 2.8-005</vt:lpstr>
      <vt:lpstr>Software Installation: 2.8-005</vt:lpstr>
      <vt:lpstr>Software Installation: 2.8-005</vt:lpstr>
      <vt:lpstr>Software Installation: OP Pro 2.8-005</vt:lpstr>
      <vt:lpstr>MineOperate OP Pro Software</vt:lpstr>
      <vt:lpstr>Software Installation: OP Pro 3.1-001</vt:lpstr>
      <vt:lpstr>Software Installation: 3.1-001</vt:lpstr>
      <vt:lpstr>Software Installation: 3.1-001</vt:lpstr>
      <vt:lpstr>Software Installation: OP Pro 3.1-001</vt:lpstr>
      <vt:lpstr>Application OTA Update</vt:lpstr>
      <vt:lpstr>Application OTA Update</vt:lpstr>
      <vt:lpstr>Platform Remote Update</vt:lpstr>
      <vt:lpstr>Appendix</vt:lpstr>
      <vt:lpstr>Appendix</vt:lpstr>
      <vt:lpstr>Appendix</vt:lpstr>
      <vt:lpstr>Appendix</vt:lpstr>
      <vt:lpstr>Appendix</vt:lpstr>
      <vt:lpstr>Appendix</vt:lpstr>
      <vt:lpstr>Appendix</vt:lpstr>
      <vt:lpstr>Appendix</vt:lpstr>
      <vt:lpstr>What’s Next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14</cp:revision>
  <dcterms:created xsi:type="dcterms:W3CDTF">2023-01-23T07:32:44Z</dcterms:created>
  <dcterms:modified xsi:type="dcterms:W3CDTF">2023-07-26T15:05:11Z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0x01010057278CC2DAF7684EAB343D2BED9E65DC</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637662453842935298</vt:lpwstr>
  </property>
  <property fmtid="{D5CDD505-2E9C-101B-9397-08002B2CF9AE}" pid="8" name="TemplafyFromBlank">
    <vt:bool>true</vt:bool>
  </property>
</Properties>
</file>